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7556500" cy="10693400"/>
  <p:notesSz cx="7556500" cy="106934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77" d="100"/>
          <a:sy n="77" d="100"/>
        </p:scale>
        <p:origin x="3568" y="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7299" y="4958499"/>
            <a:ext cx="6148250" cy="513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4127" y="425970"/>
            <a:ext cx="3138805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81735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latin typeface="Arial"/>
                <a:cs typeface="Arial"/>
              </a:rPr>
              <a:t>Rachata </a:t>
            </a:r>
            <a:r>
              <a:rPr sz="1200" dirty="0">
                <a:latin typeface="Arial"/>
                <a:cs typeface="Arial"/>
              </a:rPr>
              <a:t>Burin </a:t>
            </a:r>
            <a:r>
              <a:rPr sz="1200" spc="-5" dirty="0">
                <a:latin typeface="Arial"/>
                <a:cs typeface="Arial"/>
              </a:rPr>
              <a:t>17 June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2020  </a:t>
            </a:r>
            <a:r>
              <a:rPr sz="1200" spc="10" dirty="0">
                <a:latin typeface="Arial"/>
                <a:cs typeface="Arial"/>
              </a:rPr>
              <a:t>IBM data </a:t>
            </a:r>
            <a:r>
              <a:rPr sz="1200" spc="5" dirty="0">
                <a:latin typeface="Arial"/>
                <a:cs typeface="Arial"/>
              </a:rPr>
              <a:t>science </a:t>
            </a:r>
            <a:r>
              <a:rPr sz="1200" spc="10" dirty="0">
                <a:latin typeface="Arial"/>
                <a:cs typeface="Arial"/>
              </a:rPr>
              <a:t>certificate </a:t>
            </a:r>
            <a:r>
              <a:rPr sz="1200" spc="5" dirty="0">
                <a:latin typeface="Arial"/>
                <a:cs typeface="Arial"/>
              </a:rPr>
              <a:t>Capstone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299" y="4958499"/>
            <a:ext cx="404367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Battle </a:t>
            </a:r>
            <a:r>
              <a:rPr dirty="0"/>
              <a:t>of</a:t>
            </a:r>
            <a:r>
              <a:rPr spc="-35" dirty="0"/>
              <a:t> </a:t>
            </a:r>
            <a:r>
              <a:rPr spc="-5" dirty="0"/>
              <a:t>Neighborhoods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299" y="5625249"/>
            <a:ext cx="6075045" cy="3474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Bangkok,Thailand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500" b="1" spc="-5" dirty="0">
                <a:solidFill>
                  <a:srgbClr val="1F1F1F"/>
                </a:solidFill>
                <a:latin typeface="Arial"/>
                <a:cs typeface="Arial"/>
              </a:rPr>
              <a:t>Introduction</a:t>
            </a:r>
            <a:endParaRPr sz="1500">
              <a:latin typeface="Arial"/>
              <a:cs typeface="Arial"/>
            </a:endParaRPr>
          </a:p>
          <a:p>
            <a:pPr marL="12700" marR="104775" indent="457200">
              <a:lnSpc>
                <a:spcPct val="151800"/>
              </a:lnSpc>
              <a:spcBef>
                <a:spcPts val="350"/>
              </a:spcBef>
            </a:pPr>
            <a:r>
              <a:rPr sz="1400" dirty="0">
                <a:solidFill>
                  <a:srgbClr val="1F1F1F"/>
                </a:solidFill>
                <a:latin typeface="Arial"/>
                <a:cs typeface="Arial"/>
              </a:rPr>
              <a:t>Bangkok is the capital city of </a:t>
            </a:r>
            <a:r>
              <a:rPr sz="1400" spc="-5" dirty="0">
                <a:solidFill>
                  <a:srgbClr val="1F1F1F"/>
                </a:solidFill>
                <a:latin typeface="Arial"/>
                <a:cs typeface="Arial"/>
              </a:rPr>
              <a:t>Thailand </a:t>
            </a:r>
            <a:r>
              <a:rPr sz="1400" dirty="0">
                <a:solidFill>
                  <a:srgbClr val="1F1F1F"/>
                </a:solidFill>
                <a:latin typeface="Arial"/>
                <a:cs typeface="Arial"/>
              </a:rPr>
              <a:t>that has a variety of</a:t>
            </a:r>
            <a:r>
              <a:rPr sz="1400" spc="-95" dirty="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F1F1F"/>
                </a:solidFill>
                <a:latin typeface="Arial"/>
                <a:cs typeface="Arial"/>
              </a:rPr>
              <a:t>population,  culture, livelihood and </a:t>
            </a:r>
            <a:r>
              <a:rPr sz="1400" spc="-5" dirty="0">
                <a:solidFill>
                  <a:srgbClr val="1F1F1F"/>
                </a:solidFill>
                <a:latin typeface="Arial"/>
                <a:cs typeface="Arial"/>
              </a:rPr>
              <a:t>still </a:t>
            </a:r>
            <a:r>
              <a:rPr sz="1400" dirty="0">
                <a:solidFill>
                  <a:srgbClr val="1F1F1F"/>
                </a:solidFill>
                <a:latin typeface="Arial"/>
                <a:cs typeface="Arial"/>
              </a:rPr>
              <a:t>being a densely populated province. Causing  various businesses who want to grow </a:t>
            </a:r>
            <a:r>
              <a:rPr sz="1400" spc="-5" dirty="0">
                <a:solidFill>
                  <a:srgbClr val="1F1F1F"/>
                </a:solidFill>
                <a:latin typeface="Arial"/>
                <a:cs typeface="Arial"/>
              </a:rPr>
              <a:t>interested </a:t>
            </a:r>
            <a:r>
              <a:rPr sz="1400" dirty="0">
                <a:solidFill>
                  <a:srgbClr val="1F1F1F"/>
                </a:solidFill>
                <a:latin typeface="Arial"/>
                <a:cs typeface="Arial"/>
              </a:rPr>
              <a:t>in </a:t>
            </a:r>
            <a:r>
              <a:rPr sz="1400" spc="-5" dirty="0">
                <a:solidFill>
                  <a:srgbClr val="1F1F1F"/>
                </a:solidFill>
                <a:latin typeface="Arial"/>
                <a:cs typeface="Arial"/>
              </a:rPr>
              <a:t>starting </a:t>
            </a:r>
            <a:r>
              <a:rPr sz="1400" dirty="0">
                <a:solidFill>
                  <a:srgbClr val="1F1F1F"/>
                </a:solidFill>
                <a:latin typeface="Arial"/>
                <a:cs typeface="Arial"/>
              </a:rPr>
              <a:t>a business from  here. But problems for people who want to </a:t>
            </a:r>
            <a:r>
              <a:rPr sz="1400" spc="-5" dirty="0">
                <a:solidFill>
                  <a:srgbClr val="1F1F1F"/>
                </a:solidFill>
                <a:latin typeface="Arial"/>
                <a:cs typeface="Arial"/>
              </a:rPr>
              <a:t>start </a:t>
            </a:r>
            <a:r>
              <a:rPr sz="1400" dirty="0">
                <a:solidFill>
                  <a:srgbClr val="1F1F1F"/>
                </a:solidFill>
                <a:latin typeface="Arial"/>
                <a:cs typeface="Arial"/>
              </a:rPr>
              <a:t>a business are </a:t>
            </a:r>
            <a:r>
              <a:rPr sz="1400" spc="-5" dirty="0">
                <a:solidFill>
                  <a:srgbClr val="1F1F1F"/>
                </a:solidFill>
                <a:latin typeface="Arial"/>
                <a:cs typeface="Arial"/>
              </a:rPr>
              <a:t>What  </a:t>
            </a:r>
            <a:r>
              <a:rPr sz="1400" dirty="0">
                <a:solidFill>
                  <a:srgbClr val="1F1F1F"/>
                </a:solidFill>
                <a:latin typeface="Arial"/>
                <a:cs typeface="Arial"/>
              </a:rPr>
              <a:t>business to do?, </a:t>
            </a:r>
            <a:r>
              <a:rPr sz="1400" spc="-5" dirty="0">
                <a:solidFill>
                  <a:srgbClr val="1F1F1F"/>
                </a:solidFill>
                <a:latin typeface="Arial"/>
                <a:cs typeface="Arial"/>
              </a:rPr>
              <a:t>Who </a:t>
            </a:r>
            <a:r>
              <a:rPr sz="1400" dirty="0">
                <a:solidFill>
                  <a:srgbClr val="1F1F1F"/>
                </a:solidFill>
                <a:latin typeface="Arial"/>
                <a:cs typeface="Arial"/>
              </a:rPr>
              <a:t>are the </a:t>
            </a:r>
            <a:r>
              <a:rPr sz="1400" spc="-5" dirty="0">
                <a:solidFill>
                  <a:srgbClr val="1F1F1F"/>
                </a:solidFill>
                <a:latin typeface="Arial"/>
                <a:cs typeface="Arial"/>
              </a:rPr>
              <a:t>customers? </a:t>
            </a:r>
            <a:r>
              <a:rPr sz="1400" dirty="0">
                <a:solidFill>
                  <a:srgbClr val="1F1F1F"/>
                </a:solidFill>
                <a:latin typeface="Arial"/>
                <a:cs typeface="Arial"/>
              </a:rPr>
              <a:t>, and </a:t>
            </a:r>
            <a:r>
              <a:rPr sz="1400" spc="-5" dirty="0">
                <a:solidFill>
                  <a:srgbClr val="1F1F1F"/>
                </a:solidFill>
                <a:latin typeface="Arial"/>
                <a:cs typeface="Arial"/>
              </a:rPr>
              <a:t>Where </a:t>
            </a:r>
            <a:r>
              <a:rPr sz="1400" dirty="0">
                <a:solidFill>
                  <a:srgbClr val="1F1F1F"/>
                </a:solidFill>
                <a:latin typeface="Arial"/>
                <a:cs typeface="Arial"/>
              </a:rPr>
              <a:t>to</a:t>
            </a:r>
            <a:r>
              <a:rPr sz="1400" spc="-5" dirty="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F1F1F"/>
                </a:solidFill>
                <a:latin typeface="Arial"/>
                <a:cs typeface="Arial"/>
              </a:rPr>
              <a:t>open?</a:t>
            </a:r>
            <a:endParaRPr sz="1400">
              <a:latin typeface="Arial"/>
              <a:cs typeface="Arial"/>
            </a:endParaRPr>
          </a:p>
          <a:p>
            <a:pPr marL="12700" marR="5080" algn="just">
              <a:lnSpc>
                <a:spcPct val="151800"/>
              </a:lnSpc>
              <a:spcBef>
                <a:spcPts val="1200"/>
              </a:spcBef>
            </a:pPr>
            <a:r>
              <a:rPr sz="1400" spc="-5" dirty="0">
                <a:solidFill>
                  <a:srgbClr val="1F1F1F"/>
                </a:solidFill>
                <a:latin typeface="Arial"/>
                <a:cs typeface="Arial"/>
              </a:rPr>
              <a:t>This </a:t>
            </a:r>
            <a:r>
              <a:rPr sz="1400" dirty="0">
                <a:solidFill>
                  <a:srgbClr val="1F1F1F"/>
                </a:solidFill>
                <a:latin typeface="Arial"/>
                <a:cs typeface="Arial"/>
              </a:rPr>
              <a:t>project uses the location, category of venue and population data in</a:t>
            </a:r>
            <a:r>
              <a:rPr sz="1400" spc="-100" dirty="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F1F1F"/>
                </a:solidFill>
                <a:latin typeface="Arial"/>
                <a:cs typeface="Arial"/>
              </a:rPr>
              <a:t>each  Bangkok </a:t>
            </a:r>
            <a:r>
              <a:rPr sz="1400" spc="-5" dirty="0">
                <a:solidFill>
                  <a:srgbClr val="1F1F1F"/>
                </a:solidFill>
                <a:latin typeface="Arial"/>
                <a:cs typeface="Arial"/>
              </a:rPr>
              <a:t>districts </a:t>
            </a:r>
            <a:r>
              <a:rPr sz="1400" dirty="0">
                <a:solidFill>
                  <a:srgbClr val="1F1F1F"/>
                </a:solidFill>
                <a:latin typeface="Arial"/>
                <a:cs typeface="Arial"/>
              </a:rPr>
              <a:t>to analyze relationships to be the information in deciding to  </a:t>
            </a:r>
            <a:r>
              <a:rPr sz="1400" spc="-5" dirty="0">
                <a:solidFill>
                  <a:srgbClr val="1F1F1F"/>
                </a:solidFill>
                <a:latin typeface="Arial"/>
                <a:cs typeface="Arial"/>
              </a:rPr>
              <a:t>start </a:t>
            </a:r>
            <a:r>
              <a:rPr sz="1400" dirty="0">
                <a:solidFill>
                  <a:srgbClr val="1F1F1F"/>
                </a:solidFill>
                <a:latin typeface="Arial"/>
                <a:cs typeface="Arial"/>
              </a:rPr>
              <a:t>a business for new businessmen or those</a:t>
            </a:r>
            <a:r>
              <a:rPr sz="1400" spc="-20" dirty="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1F1F1F"/>
                </a:solidFill>
                <a:latin typeface="Arial"/>
                <a:cs typeface="Arial"/>
              </a:rPr>
              <a:t>interested.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9999" y="826909"/>
            <a:ext cx="6117285" cy="4005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299" y="425970"/>
            <a:ext cx="6145530" cy="114871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019425" marR="5080" indent="1181735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latin typeface="Arial"/>
                <a:cs typeface="Arial"/>
              </a:rPr>
              <a:t>Rachata </a:t>
            </a:r>
            <a:r>
              <a:rPr sz="1200" dirty="0">
                <a:latin typeface="Arial"/>
                <a:cs typeface="Arial"/>
              </a:rPr>
              <a:t>Burin </a:t>
            </a:r>
            <a:r>
              <a:rPr sz="1200" spc="-5" dirty="0">
                <a:latin typeface="Arial"/>
                <a:cs typeface="Arial"/>
              </a:rPr>
              <a:t>17 June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2020  </a:t>
            </a:r>
            <a:r>
              <a:rPr sz="1200" spc="10" dirty="0">
                <a:latin typeface="Arial"/>
                <a:cs typeface="Arial"/>
              </a:rPr>
              <a:t>IBM data </a:t>
            </a:r>
            <a:r>
              <a:rPr sz="1200" spc="5" dirty="0">
                <a:latin typeface="Arial"/>
                <a:cs typeface="Arial"/>
              </a:rPr>
              <a:t>science </a:t>
            </a:r>
            <a:r>
              <a:rPr sz="1200" spc="10" dirty="0">
                <a:latin typeface="Arial"/>
                <a:cs typeface="Arial"/>
              </a:rPr>
              <a:t>certificate </a:t>
            </a:r>
            <a:r>
              <a:rPr sz="1200" spc="5" dirty="0">
                <a:latin typeface="Arial"/>
                <a:cs typeface="Arial"/>
              </a:rPr>
              <a:t>Capstone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  <a:p>
            <a:pPr marL="12700" marR="1535430">
              <a:lnSpc>
                <a:spcPts val="3100"/>
              </a:lnSpc>
              <a:spcBef>
                <a:spcPts val="60"/>
              </a:spcBef>
            </a:pPr>
            <a:r>
              <a:rPr sz="1600" b="1" spc="-5" dirty="0">
                <a:latin typeface="Arial"/>
                <a:cs typeface="Arial"/>
              </a:rPr>
              <a:t>Clustering </a:t>
            </a:r>
            <a:r>
              <a:rPr sz="1600" b="1" dirty="0">
                <a:latin typeface="Arial"/>
                <a:cs typeface="Arial"/>
              </a:rPr>
              <a:t>Data </a:t>
            </a:r>
            <a:r>
              <a:rPr sz="1600" b="1" spc="-5" dirty="0">
                <a:latin typeface="Arial"/>
                <a:cs typeface="Arial"/>
              </a:rPr>
              <a:t>by </a:t>
            </a:r>
            <a:r>
              <a:rPr sz="1600" b="1" dirty="0">
                <a:latin typeface="Arial"/>
                <a:cs typeface="Arial"/>
              </a:rPr>
              <a:t>K-mean </a:t>
            </a:r>
            <a:r>
              <a:rPr sz="1600" b="1" spc="-5" dirty="0">
                <a:latin typeface="Arial"/>
                <a:cs typeface="Arial"/>
              </a:rPr>
              <a:t>algorithm with </a:t>
            </a:r>
            <a:r>
              <a:rPr sz="1600" b="1" dirty="0">
                <a:latin typeface="Arial"/>
                <a:cs typeface="Arial"/>
              </a:rPr>
              <a:t>K = 4  </a:t>
            </a:r>
            <a:r>
              <a:rPr sz="1600" b="1" spc="-5" dirty="0">
                <a:latin typeface="Arial"/>
                <a:cs typeface="Arial"/>
              </a:rPr>
              <a:t>And you will get divided </a:t>
            </a:r>
            <a:r>
              <a:rPr sz="1600" b="1" dirty="0">
                <a:latin typeface="Arial"/>
                <a:cs typeface="Arial"/>
              </a:rPr>
              <a:t>4 </a:t>
            </a:r>
            <a:r>
              <a:rPr sz="1600" b="1" spc="-5" dirty="0">
                <a:latin typeface="Arial"/>
                <a:cs typeface="Arial"/>
              </a:rPr>
              <a:t>group of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districts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299" y="6397663"/>
            <a:ext cx="585216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b="1" spc="-5" dirty="0">
                <a:latin typeface="Arial"/>
                <a:cs typeface="Arial"/>
              </a:rPr>
              <a:t>The Last, Find and explore description for </a:t>
            </a:r>
            <a:r>
              <a:rPr sz="1600" b="1" dirty="0">
                <a:latin typeface="Arial"/>
                <a:cs typeface="Arial"/>
              </a:rPr>
              <a:t>each </a:t>
            </a:r>
            <a:r>
              <a:rPr sz="1600" b="1" spc="-5" dirty="0">
                <a:latin typeface="Arial"/>
                <a:cs typeface="Arial"/>
              </a:rPr>
              <a:t>clusters you  will get information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like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30509" y="7752626"/>
            <a:ext cx="2458085" cy="2103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454659">
              <a:lnSpc>
                <a:spcPct val="102600"/>
              </a:lnSpc>
              <a:spcBef>
                <a:spcPts val="60"/>
              </a:spcBef>
            </a:pPr>
            <a:r>
              <a:rPr sz="1300" spc="-5" dirty="0">
                <a:latin typeface="Arial"/>
                <a:cs typeface="Arial"/>
              </a:rPr>
              <a:t>What </a:t>
            </a:r>
            <a:r>
              <a:rPr sz="1300" dirty="0">
                <a:latin typeface="Arial"/>
                <a:cs typeface="Arial"/>
              </a:rPr>
              <a:t>top category for</a:t>
            </a:r>
            <a:r>
              <a:rPr sz="1300" spc="-9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each  </a:t>
            </a:r>
            <a:r>
              <a:rPr sz="1300" spc="-5" dirty="0">
                <a:latin typeface="Arial"/>
                <a:cs typeface="Arial"/>
              </a:rPr>
              <a:t>cluster/</a:t>
            </a:r>
            <a:r>
              <a:rPr sz="1300" spc="-1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district?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latin typeface="Arial"/>
                <a:cs typeface="Arial"/>
              </a:rPr>
              <a:t>What </a:t>
            </a:r>
            <a:r>
              <a:rPr sz="1300" dirty="0">
                <a:latin typeface="Arial"/>
                <a:cs typeface="Arial"/>
              </a:rPr>
              <a:t>is each</a:t>
            </a:r>
            <a:r>
              <a:rPr sz="1300" spc="-1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cluster?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z="1300" dirty="0">
                <a:latin typeface="Arial"/>
                <a:cs typeface="Arial"/>
              </a:rPr>
              <a:t>How many people in each</a:t>
            </a:r>
            <a:r>
              <a:rPr sz="1300" spc="-7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cluster  </a:t>
            </a:r>
            <a:r>
              <a:rPr sz="1300" dirty="0">
                <a:latin typeface="Arial"/>
                <a:cs typeface="Arial"/>
              </a:rPr>
              <a:t>and what kind of them male or  female?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 marR="32384">
              <a:lnSpc>
                <a:spcPct val="102600"/>
              </a:lnSpc>
            </a:pPr>
            <a:r>
              <a:rPr sz="1300" spc="-5" dirty="0">
                <a:latin typeface="Arial"/>
                <a:cs typeface="Arial"/>
              </a:rPr>
              <a:t>Find </a:t>
            </a:r>
            <a:r>
              <a:rPr sz="1300" dirty="0">
                <a:latin typeface="Arial"/>
                <a:cs typeface="Arial"/>
              </a:rPr>
              <a:t>solution </a:t>
            </a:r>
            <a:r>
              <a:rPr sz="1300" spc="-5" dirty="0">
                <a:latin typeface="Arial"/>
                <a:cs typeface="Arial"/>
              </a:rPr>
              <a:t>strategy </a:t>
            </a:r>
            <a:r>
              <a:rPr sz="1300" dirty="0">
                <a:latin typeface="Arial"/>
                <a:cs typeface="Arial"/>
              </a:rPr>
              <a:t>to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decision  to open new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business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38719" y="1786242"/>
            <a:ext cx="6120130" cy="4471670"/>
            <a:chOff x="638719" y="1786242"/>
            <a:chExt cx="6120130" cy="4471670"/>
          </a:xfrm>
        </p:grpSpPr>
        <p:sp>
          <p:nvSpPr>
            <p:cNvPr id="6" name="object 6"/>
            <p:cNvSpPr/>
            <p:nvPr/>
          </p:nvSpPr>
          <p:spPr>
            <a:xfrm>
              <a:off x="677307" y="1786242"/>
              <a:ext cx="6081465" cy="10032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8719" y="2626779"/>
              <a:ext cx="6120053" cy="363085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856488" y="7145989"/>
            <a:ext cx="3001636" cy="32894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4127" y="425970"/>
            <a:ext cx="3138805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81735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latin typeface="Arial"/>
                <a:cs typeface="Arial"/>
              </a:rPr>
              <a:t>Rachata </a:t>
            </a:r>
            <a:r>
              <a:rPr sz="1200" dirty="0">
                <a:latin typeface="Arial"/>
                <a:cs typeface="Arial"/>
              </a:rPr>
              <a:t>Burin </a:t>
            </a:r>
            <a:r>
              <a:rPr sz="1200" spc="-5" dirty="0">
                <a:latin typeface="Arial"/>
                <a:cs typeface="Arial"/>
              </a:rPr>
              <a:t>17 June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2020  </a:t>
            </a:r>
            <a:r>
              <a:rPr sz="1200" spc="10" dirty="0">
                <a:latin typeface="Arial"/>
                <a:cs typeface="Arial"/>
              </a:rPr>
              <a:t>IBM data </a:t>
            </a:r>
            <a:r>
              <a:rPr sz="1200" spc="5" dirty="0">
                <a:latin typeface="Arial"/>
                <a:cs typeface="Arial"/>
              </a:rPr>
              <a:t>science </a:t>
            </a:r>
            <a:r>
              <a:rPr sz="1200" spc="10" dirty="0">
                <a:latin typeface="Arial"/>
                <a:cs typeface="Arial"/>
              </a:rPr>
              <a:t>certificate </a:t>
            </a:r>
            <a:r>
              <a:rPr sz="1200" spc="5" dirty="0">
                <a:latin typeface="Arial"/>
                <a:cs typeface="Arial"/>
              </a:rPr>
              <a:t>Capstone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299" y="911262"/>
            <a:ext cx="3725545" cy="662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Result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600" b="1" spc="-35" dirty="0">
                <a:latin typeface="Arial"/>
                <a:cs typeface="Arial"/>
              </a:rPr>
              <a:t>Tops </a:t>
            </a:r>
            <a:r>
              <a:rPr sz="1600" b="1" dirty="0">
                <a:latin typeface="Arial"/>
                <a:cs typeface="Arial"/>
              </a:rPr>
              <a:t>20 </a:t>
            </a:r>
            <a:r>
              <a:rPr sz="1600" b="1" spc="-5" dirty="0">
                <a:latin typeface="Arial"/>
                <a:cs typeface="Arial"/>
              </a:rPr>
              <a:t>of venue category in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Bangkok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299" y="6000026"/>
            <a:ext cx="3253740" cy="9347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"/>
                <a:cs typeface="Arial"/>
              </a:rPr>
              <a:t>Noodle house is</a:t>
            </a:r>
            <a:r>
              <a:rPr sz="1300" spc="-1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1st,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latin typeface="Arial"/>
                <a:cs typeface="Arial"/>
              </a:rPr>
              <a:t>Thai restaurant </a:t>
            </a:r>
            <a:r>
              <a:rPr sz="1300" dirty="0">
                <a:latin typeface="Arial"/>
                <a:cs typeface="Arial"/>
              </a:rPr>
              <a:t>is 2nd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latin typeface="Arial"/>
                <a:cs typeface="Arial"/>
              </a:rPr>
              <a:t>Coffee </a:t>
            </a:r>
            <a:r>
              <a:rPr sz="1300" dirty="0">
                <a:latin typeface="Arial"/>
                <a:cs typeface="Arial"/>
              </a:rPr>
              <a:t>shop &amp; Convenience </a:t>
            </a:r>
            <a:r>
              <a:rPr sz="1300" spc="-5" dirty="0">
                <a:latin typeface="Arial"/>
                <a:cs typeface="Arial"/>
              </a:rPr>
              <a:t>Store </a:t>
            </a:r>
            <a:r>
              <a:rPr sz="1300" dirty="0">
                <a:latin typeface="Arial"/>
                <a:cs typeface="Arial"/>
              </a:rPr>
              <a:t>is</a:t>
            </a:r>
            <a:r>
              <a:rPr sz="1300" spc="-6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3rd-4th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9308" y="1847194"/>
            <a:ext cx="5900880" cy="3897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299" y="425970"/>
            <a:ext cx="6145530" cy="75247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019425" marR="5080" indent="1181735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latin typeface="Arial"/>
                <a:cs typeface="Arial"/>
              </a:rPr>
              <a:t>Rachata </a:t>
            </a:r>
            <a:r>
              <a:rPr sz="1200" dirty="0">
                <a:latin typeface="Arial"/>
                <a:cs typeface="Arial"/>
              </a:rPr>
              <a:t>Burin </a:t>
            </a:r>
            <a:r>
              <a:rPr sz="1200" spc="-5" dirty="0">
                <a:latin typeface="Arial"/>
                <a:cs typeface="Arial"/>
              </a:rPr>
              <a:t>17 June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2020  </a:t>
            </a:r>
            <a:r>
              <a:rPr sz="1200" spc="10" dirty="0">
                <a:latin typeface="Arial"/>
                <a:cs typeface="Arial"/>
              </a:rPr>
              <a:t>IBM data </a:t>
            </a:r>
            <a:r>
              <a:rPr sz="1200" spc="5" dirty="0">
                <a:latin typeface="Arial"/>
                <a:cs typeface="Arial"/>
              </a:rPr>
              <a:t>science </a:t>
            </a:r>
            <a:r>
              <a:rPr sz="1200" spc="10" dirty="0">
                <a:latin typeface="Arial"/>
                <a:cs typeface="Arial"/>
              </a:rPr>
              <a:t>certificate </a:t>
            </a:r>
            <a:r>
              <a:rPr sz="1200" spc="5" dirty="0">
                <a:latin typeface="Arial"/>
                <a:cs typeface="Arial"/>
              </a:rPr>
              <a:t>Capstone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1500" b="1" spc="-35" dirty="0">
                <a:latin typeface="Arial"/>
                <a:cs typeface="Arial"/>
              </a:rPr>
              <a:t>Tops </a:t>
            </a:r>
            <a:r>
              <a:rPr sz="1500" b="1" dirty="0">
                <a:latin typeface="Arial"/>
                <a:cs typeface="Arial"/>
              </a:rPr>
              <a:t>10 </a:t>
            </a:r>
            <a:r>
              <a:rPr sz="1500" b="1" spc="-5" dirty="0">
                <a:latin typeface="Arial"/>
                <a:cs typeface="Arial"/>
              </a:rPr>
              <a:t>category and cluster group for </a:t>
            </a:r>
            <a:r>
              <a:rPr sz="1500" b="1" dirty="0">
                <a:latin typeface="Arial"/>
                <a:cs typeface="Arial"/>
              </a:rPr>
              <a:t>each </a:t>
            </a:r>
            <a:r>
              <a:rPr sz="1500" b="1" spc="-5" dirty="0">
                <a:latin typeface="Arial"/>
                <a:cs typeface="Arial"/>
              </a:rPr>
              <a:t>district </a:t>
            </a:r>
            <a:r>
              <a:rPr sz="1500" b="1" dirty="0">
                <a:latin typeface="Arial"/>
                <a:cs typeface="Arial"/>
              </a:rPr>
              <a:t>in</a:t>
            </a:r>
            <a:r>
              <a:rPr sz="1500" b="1" spc="75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Bangkok</a:t>
            </a:r>
            <a:endParaRPr sz="15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1079" y="1411592"/>
            <a:ext cx="6120053" cy="88087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4127" y="425970"/>
            <a:ext cx="3138805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81735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latin typeface="Arial"/>
                <a:cs typeface="Arial"/>
              </a:rPr>
              <a:t>Rachata </a:t>
            </a:r>
            <a:r>
              <a:rPr sz="1200" dirty="0">
                <a:latin typeface="Arial"/>
                <a:cs typeface="Arial"/>
              </a:rPr>
              <a:t>Burin </a:t>
            </a:r>
            <a:r>
              <a:rPr sz="1200" spc="-5" dirty="0">
                <a:latin typeface="Arial"/>
                <a:cs typeface="Arial"/>
              </a:rPr>
              <a:t>17 June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2020  </a:t>
            </a:r>
            <a:r>
              <a:rPr sz="1200" spc="10" dirty="0">
                <a:latin typeface="Arial"/>
                <a:cs typeface="Arial"/>
              </a:rPr>
              <a:t>IBM data </a:t>
            </a:r>
            <a:r>
              <a:rPr sz="1200" spc="5" dirty="0">
                <a:latin typeface="Arial"/>
                <a:cs typeface="Arial"/>
              </a:rPr>
              <a:t>science </a:t>
            </a:r>
            <a:r>
              <a:rPr sz="1200" spc="10" dirty="0">
                <a:latin typeface="Arial"/>
                <a:cs typeface="Arial"/>
              </a:rPr>
              <a:t>certificate </a:t>
            </a:r>
            <a:r>
              <a:rPr sz="1200" spc="5" dirty="0">
                <a:latin typeface="Arial"/>
                <a:cs typeface="Arial"/>
              </a:rPr>
              <a:t>Capstone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6319" y="1035697"/>
            <a:ext cx="6120053" cy="47517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4127" y="425970"/>
            <a:ext cx="3138805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81735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latin typeface="Arial"/>
                <a:cs typeface="Arial"/>
              </a:rPr>
              <a:t>Rachata </a:t>
            </a:r>
            <a:r>
              <a:rPr sz="1200" dirty="0">
                <a:latin typeface="Arial"/>
                <a:cs typeface="Arial"/>
              </a:rPr>
              <a:t>Burin </a:t>
            </a:r>
            <a:r>
              <a:rPr sz="1200" spc="-5" dirty="0">
                <a:latin typeface="Arial"/>
                <a:cs typeface="Arial"/>
              </a:rPr>
              <a:t>17 June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2020  </a:t>
            </a:r>
            <a:r>
              <a:rPr sz="1200" spc="10" dirty="0">
                <a:latin typeface="Arial"/>
                <a:cs typeface="Arial"/>
              </a:rPr>
              <a:t>IBM data </a:t>
            </a:r>
            <a:r>
              <a:rPr sz="1200" spc="5" dirty="0">
                <a:latin typeface="Arial"/>
                <a:cs typeface="Arial"/>
              </a:rPr>
              <a:t>science </a:t>
            </a:r>
            <a:r>
              <a:rPr sz="1200" spc="10" dirty="0">
                <a:latin typeface="Arial"/>
                <a:cs typeface="Arial"/>
              </a:rPr>
              <a:t>certificate </a:t>
            </a:r>
            <a:r>
              <a:rPr sz="1200" spc="5" dirty="0">
                <a:latin typeface="Arial"/>
                <a:cs typeface="Arial"/>
              </a:rPr>
              <a:t>Capstone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299" y="1304962"/>
            <a:ext cx="22275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What is </a:t>
            </a:r>
            <a:r>
              <a:rPr sz="1600" b="1" dirty="0">
                <a:latin typeface="Arial"/>
                <a:cs typeface="Arial"/>
              </a:rPr>
              <a:t>each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clusters?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5359" y="4256716"/>
            <a:ext cx="6317536" cy="4663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0580" y="1881182"/>
            <a:ext cx="6067389" cy="20569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299" y="425970"/>
            <a:ext cx="6145530" cy="71818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019425" marR="5080" indent="1181735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latin typeface="Arial"/>
                <a:cs typeface="Arial"/>
              </a:rPr>
              <a:t>Rachata </a:t>
            </a:r>
            <a:r>
              <a:rPr sz="1200" dirty="0">
                <a:latin typeface="Arial"/>
                <a:cs typeface="Arial"/>
              </a:rPr>
              <a:t>Burin </a:t>
            </a:r>
            <a:r>
              <a:rPr sz="1200" spc="-5" dirty="0">
                <a:latin typeface="Arial"/>
                <a:cs typeface="Arial"/>
              </a:rPr>
              <a:t>17 June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2020  </a:t>
            </a:r>
            <a:r>
              <a:rPr sz="1200" spc="10" dirty="0">
                <a:latin typeface="Arial"/>
                <a:cs typeface="Arial"/>
              </a:rPr>
              <a:t>IBM data </a:t>
            </a:r>
            <a:r>
              <a:rPr sz="1200" spc="5" dirty="0">
                <a:latin typeface="Arial"/>
                <a:cs typeface="Arial"/>
              </a:rPr>
              <a:t>science </a:t>
            </a:r>
            <a:r>
              <a:rPr sz="1200" spc="10" dirty="0">
                <a:latin typeface="Arial"/>
                <a:cs typeface="Arial"/>
              </a:rPr>
              <a:t>certificate </a:t>
            </a:r>
            <a:r>
              <a:rPr sz="1200" spc="5" dirty="0">
                <a:latin typeface="Arial"/>
                <a:cs typeface="Arial"/>
              </a:rPr>
              <a:t>Capstone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300" b="1" spc="-5" dirty="0">
                <a:latin typeface="Arial"/>
                <a:cs typeface="Arial"/>
              </a:rPr>
              <a:t>Cluster </a:t>
            </a:r>
            <a:r>
              <a:rPr sz="1300" b="1" dirty="0">
                <a:latin typeface="Arial"/>
                <a:cs typeface="Arial"/>
              </a:rPr>
              <a:t>0 : </a:t>
            </a:r>
            <a:r>
              <a:rPr sz="1300" b="1" spc="-5" dirty="0">
                <a:latin typeface="Arial"/>
                <a:cs typeface="Arial"/>
              </a:rPr>
              <a:t>Group of </a:t>
            </a:r>
            <a:r>
              <a:rPr sz="1300" b="1" dirty="0">
                <a:latin typeface="Arial"/>
                <a:cs typeface="Arial"/>
              </a:rPr>
              <a:t>District </a:t>
            </a:r>
            <a:r>
              <a:rPr sz="1300" b="1" spc="-5" dirty="0">
                <a:latin typeface="Arial"/>
                <a:cs typeface="Arial"/>
              </a:rPr>
              <a:t>which have </a:t>
            </a:r>
            <a:r>
              <a:rPr sz="1300" b="1" dirty="0">
                <a:latin typeface="Arial"/>
                <a:cs typeface="Arial"/>
              </a:rPr>
              <a:t>main </a:t>
            </a:r>
            <a:r>
              <a:rPr sz="1300" b="1" spc="-5" dirty="0">
                <a:latin typeface="Arial"/>
                <a:cs typeface="Arial"/>
              </a:rPr>
              <a:t>Intersection</a:t>
            </a:r>
            <a:r>
              <a:rPr sz="1300" b="1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venue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299" y="2596426"/>
            <a:ext cx="562229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5" dirty="0">
                <a:latin typeface="Arial"/>
                <a:cs typeface="Arial"/>
              </a:rPr>
              <a:t>Cluster </a:t>
            </a:r>
            <a:r>
              <a:rPr sz="1300" b="1" dirty="0">
                <a:latin typeface="Arial"/>
                <a:cs typeface="Arial"/>
              </a:rPr>
              <a:t>1 : </a:t>
            </a:r>
            <a:r>
              <a:rPr sz="1300" b="1" spc="-5" dirty="0">
                <a:latin typeface="Arial"/>
                <a:cs typeface="Arial"/>
              </a:rPr>
              <a:t>Group of </a:t>
            </a:r>
            <a:r>
              <a:rPr sz="1300" b="1" dirty="0">
                <a:latin typeface="Arial"/>
                <a:cs typeface="Arial"/>
              </a:rPr>
              <a:t>District </a:t>
            </a:r>
            <a:r>
              <a:rPr sz="1300" b="1" spc="-5" dirty="0">
                <a:latin typeface="Arial"/>
                <a:cs typeface="Arial"/>
              </a:rPr>
              <a:t>which have </a:t>
            </a:r>
            <a:r>
              <a:rPr sz="1300" b="1" dirty="0">
                <a:latin typeface="Arial"/>
                <a:cs typeface="Arial"/>
              </a:rPr>
              <a:t>main </a:t>
            </a:r>
            <a:r>
              <a:rPr sz="1300" b="1" spc="-5" dirty="0">
                <a:latin typeface="Arial"/>
                <a:cs typeface="Arial"/>
              </a:rPr>
              <a:t>Convenience Store</a:t>
            </a:r>
            <a:r>
              <a:rPr sz="1300" b="1" spc="5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venue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7759" y="1474331"/>
            <a:ext cx="6380888" cy="601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22277" y="2996285"/>
            <a:ext cx="6515734" cy="5640705"/>
            <a:chOff x="522277" y="2996285"/>
            <a:chExt cx="6515734" cy="5640705"/>
          </a:xfrm>
        </p:grpSpPr>
        <p:sp>
          <p:nvSpPr>
            <p:cNvPr id="6" name="object 6"/>
            <p:cNvSpPr/>
            <p:nvPr/>
          </p:nvSpPr>
          <p:spPr>
            <a:xfrm>
              <a:off x="522277" y="7843818"/>
              <a:ext cx="6355390" cy="7931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2277" y="2996285"/>
              <a:ext cx="6515506" cy="48917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4127" y="425970"/>
            <a:ext cx="3138805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81735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latin typeface="Arial"/>
                <a:cs typeface="Arial"/>
              </a:rPr>
              <a:t>Rachata </a:t>
            </a:r>
            <a:r>
              <a:rPr sz="1200" dirty="0">
                <a:latin typeface="Arial"/>
                <a:cs typeface="Arial"/>
              </a:rPr>
              <a:t>Burin </a:t>
            </a:r>
            <a:r>
              <a:rPr sz="1200" spc="-5" dirty="0">
                <a:latin typeface="Arial"/>
                <a:cs typeface="Arial"/>
              </a:rPr>
              <a:t>17 June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2020  </a:t>
            </a:r>
            <a:r>
              <a:rPr sz="1200" spc="10" dirty="0">
                <a:latin typeface="Arial"/>
                <a:cs typeface="Arial"/>
              </a:rPr>
              <a:t>IBM data </a:t>
            </a:r>
            <a:r>
              <a:rPr sz="1200" spc="5" dirty="0">
                <a:latin typeface="Arial"/>
                <a:cs typeface="Arial"/>
              </a:rPr>
              <a:t>science </a:t>
            </a:r>
            <a:r>
              <a:rPr sz="1200" spc="10" dirty="0">
                <a:latin typeface="Arial"/>
                <a:cs typeface="Arial"/>
              </a:rPr>
              <a:t>certificate </a:t>
            </a:r>
            <a:r>
              <a:rPr sz="1200" spc="5" dirty="0">
                <a:latin typeface="Arial"/>
                <a:cs typeface="Arial"/>
              </a:rPr>
              <a:t>Capstone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299" y="1275626"/>
            <a:ext cx="58420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5" dirty="0">
                <a:latin typeface="Arial"/>
                <a:cs typeface="Arial"/>
              </a:rPr>
              <a:t>Cluster </a:t>
            </a:r>
            <a:r>
              <a:rPr sz="1300" b="1" dirty="0">
                <a:latin typeface="Arial"/>
                <a:cs typeface="Arial"/>
              </a:rPr>
              <a:t>2 : </a:t>
            </a:r>
            <a:r>
              <a:rPr sz="1300" b="1" spc="-5" dirty="0">
                <a:latin typeface="Arial"/>
                <a:cs typeface="Arial"/>
              </a:rPr>
              <a:t>Group of </a:t>
            </a:r>
            <a:r>
              <a:rPr sz="1300" b="1" dirty="0">
                <a:latin typeface="Arial"/>
                <a:cs typeface="Arial"/>
              </a:rPr>
              <a:t>District </a:t>
            </a:r>
            <a:r>
              <a:rPr sz="1300" b="1" spc="-5" dirty="0">
                <a:latin typeface="Arial"/>
                <a:cs typeface="Arial"/>
              </a:rPr>
              <a:t>which have </a:t>
            </a:r>
            <a:r>
              <a:rPr sz="1300" b="1" dirty="0">
                <a:latin typeface="Arial"/>
                <a:cs typeface="Arial"/>
              </a:rPr>
              <a:t>main </a:t>
            </a:r>
            <a:r>
              <a:rPr sz="1300" b="1" spc="-5" dirty="0">
                <a:latin typeface="Arial"/>
                <a:cs typeface="Arial"/>
              </a:rPr>
              <a:t>Coffee Shop and </a:t>
            </a:r>
            <a:r>
              <a:rPr sz="1300" b="1" dirty="0">
                <a:latin typeface="Arial"/>
                <a:cs typeface="Arial"/>
              </a:rPr>
              <a:t>Cafe</a:t>
            </a:r>
            <a:r>
              <a:rPr sz="1300" b="1" spc="4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venue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9999" y="1694599"/>
            <a:ext cx="6169660" cy="5876290"/>
            <a:chOff x="719999" y="1694599"/>
            <a:chExt cx="6169660" cy="5876290"/>
          </a:xfrm>
        </p:grpSpPr>
        <p:sp>
          <p:nvSpPr>
            <p:cNvPr id="5" name="object 5"/>
            <p:cNvSpPr/>
            <p:nvPr/>
          </p:nvSpPr>
          <p:spPr>
            <a:xfrm>
              <a:off x="719999" y="1694599"/>
              <a:ext cx="6120053" cy="45107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1439" y="6227978"/>
              <a:ext cx="6077689" cy="13426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299" y="425970"/>
            <a:ext cx="6145530" cy="71818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019425" marR="5080" indent="1181735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latin typeface="Arial"/>
                <a:cs typeface="Arial"/>
              </a:rPr>
              <a:t>Rachata </a:t>
            </a:r>
            <a:r>
              <a:rPr sz="1200" dirty="0">
                <a:latin typeface="Arial"/>
                <a:cs typeface="Arial"/>
              </a:rPr>
              <a:t>Burin </a:t>
            </a:r>
            <a:r>
              <a:rPr sz="1200" spc="-5" dirty="0">
                <a:latin typeface="Arial"/>
                <a:cs typeface="Arial"/>
              </a:rPr>
              <a:t>17 June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2020  </a:t>
            </a:r>
            <a:r>
              <a:rPr sz="1200" spc="10" dirty="0">
                <a:latin typeface="Arial"/>
                <a:cs typeface="Arial"/>
              </a:rPr>
              <a:t>IBM data </a:t>
            </a:r>
            <a:r>
              <a:rPr sz="1200" spc="5" dirty="0">
                <a:latin typeface="Arial"/>
                <a:cs typeface="Arial"/>
              </a:rPr>
              <a:t>science </a:t>
            </a:r>
            <a:r>
              <a:rPr sz="1200" spc="10" dirty="0">
                <a:latin typeface="Arial"/>
                <a:cs typeface="Arial"/>
              </a:rPr>
              <a:t>certificate </a:t>
            </a:r>
            <a:r>
              <a:rPr sz="1200" spc="5" dirty="0">
                <a:latin typeface="Arial"/>
                <a:cs typeface="Arial"/>
              </a:rPr>
              <a:t>Capstone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300" b="1" spc="-5" dirty="0">
                <a:latin typeface="Arial"/>
                <a:cs typeface="Arial"/>
              </a:rPr>
              <a:t>Cluster </a:t>
            </a:r>
            <a:r>
              <a:rPr sz="1300" b="1" dirty="0">
                <a:latin typeface="Arial"/>
                <a:cs typeface="Arial"/>
              </a:rPr>
              <a:t>3 : </a:t>
            </a:r>
            <a:r>
              <a:rPr sz="1300" b="1" spc="-5" dirty="0">
                <a:latin typeface="Arial"/>
                <a:cs typeface="Arial"/>
              </a:rPr>
              <a:t>Group of </a:t>
            </a:r>
            <a:r>
              <a:rPr sz="1300" b="1" dirty="0">
                <a:latin typeface="Arial"/>
                <a:cs typeface="Arial"/>
              </a:rPr>
              <a:t>District </a:t>
            </a:r>
            <a:r>
              <a:rPr sz="1300" b="1" spc="-5" dirty="0">
                <a:latin typeface="Arial"/>
                <a:cs typeface="Arial"/>
              </a:rPr>
              <a:t>which have </a:t>
            </a:r>
            <a:r>
              <a:rPr sz="1300" b="1" dirty="0">
                <a:latin typeface="Arial"/>
                <a:cs typeface="Arial"/>
              </a:rPr>
              <a:t>main </a:t>
            </a:r>
            <a:r>
              <a:rPr sz="1300" b="1" spc="-5" dirty="0">
                <a:latin typeface="Arial"/>
                <a:cs typeface="Arial"/>
              </a:rPr>
              <a:t>Noodle House</a:t>
            </a:r>
            <a:r>
              <a:rPr sz="1300" b="1" spc="1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venue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299" y="4860963"/>
            <a:ext cx="5761990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Population for </a:t>
            </a:r>
            <a:r>
              <a:rPr sz="1600" b="1" dirty="0">
                <a:latin typeface="Arial"/>
                <a:cs typeface="Arial"/>
              </a:rPr>
              <a:t>each</a:t>
            </a:r>
            <a:r>
              <a:rPr sz="1600" b="1" spc="-5" dirty="0">
                <a:latin typeface="Arial"/>
                <a:cs typeface="Arial"/>
              </a:rPr>
              <a:t> cluster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17400"/>
              </a:lnSpc>
              <a:spcBef>
                <a:spcPts val="975"/>
              </a:spcBef>
            </a:pPr>
            <a:r>
              <a:rPr sz="1300" spc="-5" dirty="0">
                <a:latin typeface="Arial"/>
                <a:cs typeface="Arial"/>
              </a:rPr>
              <a:t>This </a:t>
            </a:r>
            <a:r>
              <a:rPr sz="1300" dirty="0">
                <a:latin typeface="Arial"/>
                <a:cs typeface="Arial"/>
              </a:rPr>
              <a:t>data tells we have female more than male in every </a:t>
            </a:r>
            <a:r>
              <a:rPr sz="1300" spc="-5" dirty="0">
                <a:latin typeface="Arial"/>
                <a:cs typeface="Arial"/>
              </a:rPr>
              <a:t>cluster </a:t>
            </a:r>
            <a:r>
              <a:rPr sz="1300" dirty="0">
                <a:latin typeface="Arial"/>
                <a:cs typeface="Arial"/>
              </a:rPr>
              <a:t>around 6%</a:t>
            </a:r>
            <a:r>
              <a:rPr sz="1300" spc="-5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and  show amount of people in each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cluster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7840" y="1395838"/>
            <a:ext cx="6053115" cy="3295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9999" y="6312319"/>
            <a:ext cx="3746500" cy="1847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4127" y="425970"/>
            <a:ext cx="3138805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81735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latin typeface="Arial"/>
                <a:cs typeface="Arial"/>
              </a:rPr>
              <a:t>Rachata </a:t>
            </a:r>
            <a:r>
              <a:rPr sz="1200" dirty="0">
                <a:latin typeface="Arial"/>
                <a:cs typeface="Arial"/>
              </a:rPr>
              <a:t>Burin </a:t>
            </a:r>
            <a:r>
              <a:rPr sz="1200" spc="-5" dirty="0">
                <a:latin typeface="Arial"/>
                <a:cs typeface="Arial"/>
              </a:rPr>
              <a:t>17 June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2020  </a:t>
            </a:r>
            <a:r>
              <a:rPr sz="1200" spc="10" dirty="0">
                <a:latin typeface="Arial"/>
                <a:cs typeface="Arial"/>
              </a:rPr>
              <a:t>IBM data </a:t>
            </a:r>
            <a:r>
              <a:rPr sz="1200" spc="5" dirty="0">
                <a:latin typeface="Arial"/>
                <a:cs typeface="Arial"/>
              </a:rPr>
              <a:t>science </a:t>
            </a:r>
            <a:r>
              <a:rPr sz="1200" spc="10" dirty="0">
                <a:latin typeface="Arial"/>
                <a:cs typeface="Arial"/>
              </a:rPr>
              <a:t>certificate </a:t>
            </a:r>
            <a:r>
              <a:rPr sz="1200" spc="5" dirty="0">
                <a:latin typeface="Arial"/>
                <a:cs typeface="Arial"/>
              </a:rPr>
              <a:t>Capstone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299" y="908342"/>
            <a:ext cx="6119495" cy="8998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latin typeface="Arial"/>
                <a:cs typeface="Arial"/>
              </a:rPr>
              <a:t>Discussions</a:t>
            </a:r>
            <a:endParaRPr sz="1700">
              <a:latin typeface="Arial"/>
              <a:cs typeface="Arial"/>
            </a:endParaRPr>
          </a:p>
          <a:p>
            <a:pPr marL="12700" marR="70485" indent="457200">
              <a:lnSpc>
                <a:spcPct val="102600"/>
              </a:lnSpc>
              <a:spcBef>
                <a:spcPts val="1210"/>
              </a:spcBef>
            </a:pPr>
            <a:r>
              <a:rPr sz="1300" dirty="0">
                <a:latin typeface="Arial"/>
                <a:cs typeface="Arial"/>
              </a:rPr>
              <a:t>My result is depend on area around coordinate input from </a:t>
            </a:r>
            <a:r>
              <a:rPr sz="1300" spc="-5" dirty="0">
                <a:latin typeface="Arial"/>
                <a:cs typeface="Arial"/>
              </a:rPr>
              <a:t>Foursquare </a:t>
            </a:r>
            <a:r>
              <a:rPr sz="1300" dirty="0">
                <a:latin typeface="Arial"/>
                <a:cs typeface="Arial"/>
              </a:rPr>
              <a:t>API</a:t>
            </a:r>
            <a:r>
              <a:rPr sz="1300" spc="-1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.It  doesn’t have all venue in each </a:t>
            </a:r>
            <a:r>
              <a:rPr sz="1300" spc="-5" dirty="0">
                <a:latin typeface="Arial"/>
                <a:cs typeface="Arial"/>
              </a:rPr>
              <a:t>district </a:t>
            </a:r>
            <a:r>
              <a:rPr sz="1300" dirty="0">
                <a:latin typeface="Arial"/>
                <a:cs typeface="Arial"/>
              </a:rPr>
              <a:t>but only around 500 meter from coordinate  input.And my analysis is not </a:t>
            </a:r>
            <a:r>
              <a:rPr sz="1300" spc="-5" dirty="0">
                <a:latin typeface="Arial"/>
                <a:cs typeface="Arial"/>
              </a:rPr>
              <a:t>predictive </a:t>
            </a:r>
            <a:r>
              <a:rPr sz="1300" dirty="0">
                <a:latin typeface="Arial"/>
                <a:cs typeface="Arial"/>
              </a:rPr>
              <a:t>or regression model but use to support in  decision. I can’t vonclude that you show open this in that place or in that</a:t>
            </a:r>
            <a:r>
              <a:rPr sz="1300" spc="-8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district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z="1300" dirty="0">
                <a:latin typeface="Arial"/>
                <a:cs typeface="Arial"/>
              </a:rPr>
              <a:t>But I want you to see overall </a:t>
            </a:r>
            <a:r>
              <a:rPr sz="1300" spc="-5" dirty="0">
                <a:latin typeface="Arial"/>
                <a:cs typeface="Arial"/>
              </a:rPr>
              <a:t>picture </a:t>
            </a:r>
            <a:r>
              <a:rPr sz="1300" dirty="0">
                <a:latin typeface="Arial"/>
                <a:cs typeface="Arial"/>
              </a:rPr>
              <a:t>what almost people open in each </a:t>
            </a:r>
            <a:r>
              <a:rPr sz="1300" spc="-5" dirty="0">
                <a:latin typeface="Arial"/>
                <a:cs typeface="Arial"/>
              </a:rPr>
              <a:t>districts </a:t>
            </a:r>
            <a:r>
              <a:rPr sz="1300" dirty="0">
                <a:latin typeface="Arial"/>
                <a:cs typeface="Arial"/>
              </a:rPr>
              <a:t>to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be  guide line for you to create business model for your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own.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1700" b="1" dirty="0">
                <a:latin typeface="Arial"/>
                <a:cs typeface="Arial"/>
              </a:rPr>
              <a:t>Conclusion</a:t>
            </a:r>
            <a:endParaRPr sz="1700">
              <a:latin typeface="Arial"/>
              <a:cs typeface="Arial"/>
            </a:endParaRPr>
          </a:p>
          <a:p>
            <a:pPr marL="12700" marR="185420" indent="457200">
              <a:lnSpc>
                <a:spcPct val="102600"/>
              </a:lnSpc>
              <a:spcBef>
                <a:spcPts val="1215"/>
              </a:spcBef>
            </a:pPr>
            <a:r>
              <a:rPr sz="1300" spc="-5" dirty="0">
                <a:latin typeface="Arial"/>
                <a:cs typeface="Arial"/>
              </a:rPr>
              <a:t>From </a:t>
            </a:r>
            <a:r>
              <a:rPr sz="1300" dirty="0">
                <a:latin typeface="Arial"/>
                <a:cs typeface="Arial"/>
              </a:rPr>
              <a:t>our result, I know top venue categories and </a:t>
            </a:r>
            <a:r>
              <a:rPr sz="1300" spc="-5" dirty="0">
                <a:latin typeface="Arial"/>
                <a:cs typeface="Arial"/>
              </a:rPr>
              <a:t>district clusters </a:t>
            </a:r>
            <a:r>
              <a:rPr sz="1300" dirty="0">
                <a:latin typeface="Arial"/>
                <a:cs typeface="Arial"/>
              </a:rPr>
              <a:t>area in  Bangkok after that I want to </a:t>
            </a:r>
            <a:r>
              <a:rPr sz="1300" spc="-15" dirty="0">
                <a:latin typeface="Arial"/>
                <a:cs typeface="Arial"/>
              </a:rPr>
              <a:t>know, </a:t>
            </a:r>
            <a:r>
              <a:rPr sz="1300" dirty="0">
                <a:latin typeface="Arial"/>
                <a:cs typeface="Arial"/>
              </a:rPr>
              <a:t>if I'm a new </a:t>
            </a:r>
            <a:r>
              <a:rPr sz="1300" spc="-5" dirty="0">
                <a:latin typeface="Arial"/>
                <a:cs typeface="Arial"/>
              </a:rPr>
              <a:t>contractor </a:t>
            </a:r>
            <a:r>
              <a:rPr sz="1300" dirty="0">
                <a:latin typeface="Arial"/>
                <a:cs typeface="Arial"/>
              </a:rPr>
              <a:t>is trying to </a:t>
            </a:r>
            <a:r>
              <a:rPr sz="1300" spc="-5" dirty="0">
                <a:latin typeface="Arial"/>
                <a:cs typeface="Arial"/>
              </a:rPr>
              <a:t>start </a:t>
            </a:r>
            <a:r>
              <a:rPr sz="1300" dirty="0">
                <a:latin typeface="Arial"/>
                <a:cs typeface="Arial"/>
              </a:rPr>
              <a:t>my own  business, </a:t>
            </a:r>
            <a:r>
              <a:rPr sz="1300" spc="-5" dirty="0">
                <a:latin typeface="Arial"/>
                <a:cs typeface="Arial"/>
              </a:rPr>
              <a:t>Which </a:t>
            </a:r>
            <a:r>
              <a:rPr sz="1300" dirty="0">
                <a:latin typeface="Arial"/>
                <a:cs typeface="Arial"/>
              </a:rPr>
              <a:t>venue categories and </a:t>
            </a:r>
            <a:r>
              <a:rPr sz="1300" spc="-5" dirty="0">
                <a:latin typeface="Arial"/>
                <a:cs typeface="Arial"/>
              </a:rPr>
              <a:t>district clusters </a:t>
            </a:r>
            <a:r>
              <a:rPr sz="1300" dirty="0">
                <a:latin typeface="Arial"/>
                <a:cs typeface="Arial"/>
              </a:rPr>
              <a:t>area should I</a:t>
            </a:r>
            <a:r>
              <a:rPr sz="1300" spc="-1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open?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dirty="0">
                <a:latin typeface="Arial"/>
                <a:cs typeface="Arial"/>
              </a:rPr>
              <a:t>I have many ways to decide which venue category I should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open.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spc="-5" dirty="0">
                <a:latin typeface="Arial"/>
                <a:cs typeface="Arial"/>
              </a:rPr>
              <a:t>For about Category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dirty="0">
                <a:latin typeface="Arial"/>
                <a:cs typeface="Arial"/>
              </a:rPr>
              <a:t>If I have no choise in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mind,</a:t>
            </a:r>
            <a:endParaRPr sz="1300">
              <a:latin typeface="Arial"/>
              <a:cs typeface="Arial"/>
            </a:endParaRPr>
          </a:p>
          <a:p>
            <a:pPr marL="12700" marR="209550">
              <a:lnSpc>
                <a:spcPct val="179500"/>
              </a:lnSpc>
              <a:buChar char="*"/>
              <a:tabLst>
                <a:tab pos="123189" algn="l"/>
              </a:tabLst>
            </a:pPr>
            <a:r>
              <a:rPr sz="1300" dirty="0">
                <a:latin typeface="Arial"/>
                <a:cs typeface="Arial"/>
              </a:rPr>
              <a:t>I can </a:t>
            </a:r>
            <a:r>
              <a:rPr sz="1300" spc="-5" dirty="0">
                <a:latin typeface="Arial"/>
                <a:cs typeface="Arial"/>
              </a:rPr>
              <a:t>start </a:t>
            </a:r>
            <a:r>
              <a:rPr sz="1300" dirty="0">
                <a:latin typeface="Arial"/>
                <a:cs typeface="Arial"/>
              </a:rPr>
              <a:t>with top category like Noodle </a:t>
            </a:r>
            <a:r>
              <a:rPr sz="1300" spc="-5" dirty="0">
                <a:latin typeface="Arial"/>
                <a:cs typeface="Arial"/>
              </a:rPr>
              <a:t>House,Thai Restaurant,Coffee </a:t>
            </a:r>
            <a:r>
              <a:rPr sz="1300" dirty="0">
                <a:latin typeface="Arial"/>
                <a:cs typeface="Arial"/>
              </a:rPr>
              <a:t>Shop or  Convenience </a:t>
            </a:r>
            <a:r>
              <a:rPr sz="1300" spc="-5" dirty="0">
                <a:latin typeface="Arial"/>
                <a:cs typeface="Arial"/>
              </a:rPr>
              <a:t>Store. </a:t>
            </a:r>
            <a:r>
              <a:rPr sz="1300" dirty="0">
                <a:latin typeface="Arial"/>
                <a:cs typeface="Arial"/>
              </a:rPr>
              <a:t>On the other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hand,</a:t>
            </a:r>
            <a:endParaRPr sz="1300">
              <a:latin typeface="Arial"/>
              <a:cs typeface="Arial"/>
            </a:endParaRPr>
          </a:p>
          <a:p>
            <a:pPr marL="12700" marR="390525">
              <a:lnSpc>
                <a:spcPct val="179500"/>
              </a:lnSpc>
              <a:buChar char="*"/>
              <a:tabLst>
                <a:tab pos="123189" algn="l"/>
              </a:tabLst>
            </a:pPr>
            <a:r>
              <a:rPr sz="1300" dirty="0">
                <a:latin typeface="Arial"/>
                <a:cs typeface="Arial"/>
              </a:rPr>
              <a:t>I can </a:t>
            </a:r>
            <a:r>
              <a:rPr sz="1300" spc="-5" dirty="0">
                <a:latin typeface="Arial"/>
                <a:cs typeface="Arial"/>
              </a:rPr>
              <a:t>start </a:t>
            </a:r>
            <a:r>
              <a:rPr sz="1300" dirty="0">
                <a:latin typeface="Arial"/>
                <a:cs typeface="Arial"/>
              </a:rPr>
              <a:t>with non-popular category like Hainan </a:t>
            </a:r>
            <a:r>
              <a:rPr sz="1300" spc="-5" dirty="0">
                <a:latin typeface="Arial"/>
                <a:cs typeface="Arial"/>
              </a:rPr>
              <a:t>Restaurant,Gaming </a:t>
            </a:r>
            <a:r>
              <a:rPr sz="1300" dirty="0">
                <a:latin typeface="Arial"/>
                <a:cs typeface="Arial"/>
              </a:rPr>
              <a:t>Cafe or  Organic</a:t>
            </a:r>
            <a:r>
              <a:rPr sz="1300" spc="-5" dirty="0">
                <a:latin typeface="Arial"/>
                <a:cs typeface="Arial"/>
              </a:rPr>
              <a:t> </a:t>
            </a:r>
            <a:r>
              <a:rPr sz="1300" spc="-15" dirty="0">
                <a:latin typeface="Arial"/>
                <a:cs typeface="Arial"/>
              </a:rPr>
              <a:t>Grocery.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*"/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spc="-5" dirty="0">
                <a:latin typeface="Arial"/>
                <a:cs typeface="Arial"/>
              </a:rPr>
              <a:t>For about </a:t>
            </a:r>
            <a:r>
              <a:rPr sz="1300" b="1" dirty="0">
                <a:latin typeface="Arial"/>
                <a:cs typeface="Arial"/>
              </a:rPr>
              <a:t>District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dirty="0">
                <a:latin typeface="Arial"/>
                <a:cs typeface="Arial"/>
              </a:rPr>
              <a:t>If I decide to open Noodle house,I have many way to decide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too.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 marR="473075">
              <a:lnSpc>
                <a:spcPct val="102600"/>
              </a:lnSpc>
              <a:buChar char="*"/>
              <a:tabLst>
                <a:tab pos="123189" algn="l"/>
              </a:tabLst>
            </a:pPr>
            <a:r>
              <a:rPr sz="1300" dirty="0">
                <a:latin typeface="Arial"/>
                <a:cs typeface="Arial"/>
              </a:rPr>
              <a:t>I can open at </a:t>
            </a:r>
            <a:r>
              <a:rPr sz="1300" spc="-5" dirty="0">
                <a:latin typeface="Arial"/>
                <a:cs typeface="Arial"/>
              </a:rPr>
              <a:t>cluster </a:t>
            </a:r>
            <a:r>
              <a:rPr sz="1300" dirty="0">
                <a:latin typeface="Arial"/>
                <a:cs typeface="Arial"/>
              </a:rPr>
              <a:t>labels number 3 which has the most amount of</a:t>
            </a:r>
            <a:r>
              <a:rPr sz="1300" spc="-10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Noodle  house venues in</a:t>
            </a:r>
            <a:r>
              <a:rPr sz="1300" spc="-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Bangkok.</a:t>
            </a:r>
            <a:endParaRPr sz="1300">
              <a:latin typeface="Arial"/>
              <a:cs typeface="Arial"/>
            </a:endParaRPr>
          </a:p>
          <a:p>
            <a:pPr marL="12700" marR="469265">
              <a:lnSpc>
                <a:spcPct val="110000"/>
              </a:lnSpc>
              <a:spcBef>
                <a:spcPts val="1085"/>
              </a:spcBef>
              <a:buChar char="*"/>
              <a:tabLst>
                <a:tab pos="123189" algn="l"/>
              </a:tabLst>
            </a:pPr>
            <a:r>
              <a:rPr sz="1300" dirty="0">
                <a:latin typeface="Arial"/>
                <a:cs typeface="Arial"/>
              </a:rPr>
              <a:t>I can open at some </a:t>
            </a:r>
            <a:r>
              <a:rPr sz="1300" spc="-5" dirty="0">
                <a:latin typeface="Arial"/>
                <a:cs typeface="Arial"/>
              </a:rPr>
              <a:t>district </a:t>
            </a:r>
            <a:r>
              <a:rPr sz="1300" dirty="0">
                <a:latin typeface="Arial"/>
                <a:cs typeface="Arial"/>
              </a:rPr>
              <a:t>in other </a:t>
            </a:r>
            <a:r>
              <a:rPr sz="1300" spc="-5" dirty="0">
                <a:latin typeface="Arial"/>
                <a:cs typeface="Arial"/>
              </a:rPr>
              <a:t>cluster </a:t>
            </a:r>
            <a:r>
              <a:rPr sz="1300" dirty="0">
                <a:latin typeface="Arial"/>
                <a:cs typeface="Arial"/>
              </a:rPr>
              <a:t>which hasn't many Noodle</a:t>
            </a:r>
            <a:r>
              <a:rPr sz="1300" spc="-5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house  venue like </a:t>
            </a:r>
            <a:r>
              <a:rPr sz="1300" spc="-5" dirty="0">
                <a:latin typeface="Noto Sans Thai"/>
                <a:cs typeface="Noto Sans Thai"/>
              </a:rPr>
              <a:t>สายไหม</a:t>
            </a:r>
            <a:r>
              <a:rPr sz="1300" spc="-5" dirty="0">
                <a:latin typeface="Arial"/>
                <a:cs typeface="Arial"/>
              </a:rPr>
              <a:t>,</a:t>
            </a:r>
            <a:r>
              <a:rPr sz="1300" spc="-5" dirty="0">
                <a:latin typeface="Noto Sans Thai"/>
                <a:cs typeface="Noto Sans Thai"/>
              </a:rPr>
              <a:t>บางพลัด </a:t>
            </a:r>
            <a:r>
              <a:rPr sz="1300" dirty="0">
                <a:latin typeface="Arial"/>
                <a:cs typeface="Arial"/>
              </a:rPr>
              <a:t>or</a:t>
            </a:r>
            <a:r>
              <a:rPr sz="1300" spc="15" dirty="0">
                <a:latin typeface="Arial"/>
                <a:cs typeface="Arial"/>
              </a:rPr>
              <a:t> </a:t>
            </a:r>
            <a:r>
              <a:rPr sz="1300" dirty="0">
                <a:latin typeface="Noto Sans Thai"/>
                <a:cs typeface="Noto Sans Thai"/>
              </a:rPr>
              <a:t>มีนบุรี</a:t>
            </a:r>
            <a:r>
              <a:rPr sz="1300" dirty="0"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  <a:p>
            <a:pPr marL="12700" marR="264160" algn="just">
              <a:lnSpc>
                <a:spcPct val="102600"/>
              </a:lnSpc>
              <a:spcBef>
                <a:spcPts val="1285"/>
              </a:spcBef>
              <a:buChar char="*"/>
              <a:tabLst>
                <a:tab pos="123189" algn="l"/>
              </a:tabLst>
            </a:pPr>
            <a:r>
              <a:rPr sz="1300" dirty="0">
                <a:latin typeface="Arial"/>
                <a:cs typeface="Arial"/>
              </a:rPr>
              <a:t>I can open at some </a:t>
            </a:r>
            <a:r>
              <a:rPr sz="1300" spc="-5" dirty="0">
                <a:latin typeface="Arial"/>
                <a:cs typeface="Arial"/>
              </a:rPr>
              <a:t>district </a:t>
            </a:r>
            <a:r>
              <a:rPr sz="1300" dirty="0">
                <a:latin typeface="Arial"/>
                <a:cs typeface="Arial"/>
              </a:rPr>
              <a:t>which my venue have influence.Example, I know in  </a:t>
            </a:r>
            <a:r>
              <a:rPr sz="1300" spc="-5" dirty="0">
                <a:latin typeface="Arial"/>
                <a:cs typeface="Arial"/>
              </a:rPr>
              <a:t>cluster </a:t>
            </a:r>
            <a:r>
              <a:rPr sz="1300" dirty="0">
                <a:latin typeface="Arial"/>
                <a:cs typeface="Arial"/>
              </a:rPr>
              <a:t>2 most popular categories are cafe and </a:t>
            </a:r>
            <a:r>
              <a:rPr sz="1300" spc="-5" dirty="0">
                <a:latin typeface="Arial"/>
                <a:cs typeface="Arial"/>
              </a:rPr>
              <a:t>coffee </a:t>
            </a:r>
            <a:r>
              <a:rPr sz="1300" dirty="0">
                <a:latin typeface="Arial"/>
                <a:cs typeface="Arial"/>
              </a:rPr>
              <a:t>shop so I can open</a:t>
            </a:r>
            <a:r>
              <a:rPr sz="1300" spc="-7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import  </a:t>
            </a:r>
            <a:r>
              <a:rPr sz="1300" spc="-5" dirty="0">
                <a:latin typeface="Arial"/>
                <a:cs typeface="Arial"/>
              </a:rPr>
              <a:t>coffee </a:t>
            </a:r>
            <a:r>
              <a:rPr sz="1300" dirty="0">
                <a:latin typeface="Arial"/>
                <a:cs typeface="Arial"/>
              </a:rPr>
              <a:t>beans shop in this</a:t>
            </a:r>
            <a:r>
              <a:rPr sz="1300" spc="-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cluster.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*"/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spc="-5" dirty="0">
                <a:latin typeface="Arial"/>
                <a:cs typeface="Arial"/>
              </a:rPr>
              <a:t>For about Population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 marR="32384">
              <a:lnSpc>
                <a:spcPct val="102600"/>
              </a:lnSpc>
              <a:buChar char="*"/>
              <a:tabLst>
                <a:tab pos="123189" algn="l"/>
              </a:tabLst>
            </a:pPr>
            <a:r>
              <a:rPr sz="1300" dirty="0">
                <a:latin typeface="Arial"/>
                <a:cs typeface="Arial"/>
              </a:rPr>
              <a:t>In every </a:t>
            </a:r>
            <a:r>
              <a:rPr sz="1300" spc="-5" dirty="0">
                <a:latin typeface="Arial"/>
                <a:cs typeface="Arial"/>
              </a:rPr>
              <a:t>clusters </a:t>
            </a:r>
            <a:r>
              <a:rPr sz="1300" dirty="0">
                <a:latin typeface="Arial"/>
                <a:cs typeface="Arial"/>
              </a:rPr>
              <a:t>in Bangkok have female more than male around 6%, so It will</a:t>
            </a:r>
            <a:r>
              <a:rPr sz="1300" spc="-8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be  useful for female's</a:t>
            </a:r>
            <a:r>
              <a:rPr sz="1300" spc="-1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product.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4127" y="425970"/>
            <a:ext cx="3138805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81735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latin typeface="Arial"/>
                <a:cs typeface="Arial"/>
              </a:rPr>
              <a:t>Rachata </a:t>
            </a:r>
            <a:r>
              <a:rPr sz="1200" dirty="0">
                <a:latin typeface="Arial"/>
                <a:cs typeface="Arial"/>
              </a:rPr>
              <a:t>Burin </a:t>
            </a:r>
            <a:r>
              <a:rPr sz="1200" spc="-5" dirty="0">
                <a:latin typeface="Arial"/>
                <a:cs typeface="Arial"/>
              </a:rPr>
              <a:t>17 June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2020  </a:t>
            </a:r>
            <a:r>
              <a:rPr sz="1200" spc="10" dirty="0">
                <a:latin typeface="Arial"/>
                <a:cs typeface="Arial"/>
              </a:rPr>
              <a:t>IBM data </a:t>
            </a:r>
            <a:r>
              <a:rPr sz="1200" spc="5" dirty="0">
                <a:latin typeface="Arial"/>
                <a:cs typeface="Arial"/>
              </a:rPr>
              <a:t>science </a:t>
            </a:r>
            <a:r>
              <a:rPr sz="1200" spc="10" dirty="0">
                <a:latin typeface="Arial"/>
                <a:cs typeface="Arial"/>
              </a:rPr>
              <a:t>certificate </a:t>
            </a:r>
            <a:r>
              <a:rPr sz="1200" spc="5" dirty="0">
                <a:latin typeface="Arial"/>
                <a:cs typeface="Arial"/>
              </a:rPr>
              <a:t>Capstone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299" y="1244384"/>
            <a:ext cx="5679440" cy="311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Arial"/>
                <a:cs typeface="Arial"/>
              </a:rPr>
              <a:t>Data Sets </a:t>
            </a:r>
            <a:r>
              <a:rPr sz="1500" b="1" spc="-5" dirty="0">
                <a:latin typeface="Arial"/>
                <a:cs typeface="Arial"/>
              </a:rPr>
              <a:t>and</a:t>
            </a:r>
            <a:r>
              <a:rPr sz="1500" b="1" spc="-6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APIs: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1600" spc="-5" dirty="0">
                <a:latin typeface="Times New Roman"/>
                <a:cs typeface="Times New Roman"/>
              </a:rPr>
              <a:t>Foursquare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API:</a:t>
            </a:r>
            <a:endParaRPr sz="1600">
              <a:latin typeface="Times New Roman"/>
              <a:cs typeface="Times New Roman"/>
            </a:endParaRPr>
          </a:p>
          <a:p>
            <a:pPr marL="12700" marR="2352040">
              <a:lnSpc>
                <a:spcPts val="1900"/>
              </a:lnSpc>
              <a:spcBef>
                <a:spcPts val="1260"/>
              </a:spcBef>
            </a:pPr>
            <a:r>
              <a:rPr sz="1600" spc="-5" dirty="0">
                <a:latin typeface="Times New Roman"/>
                <a:cs typeface="Times New Roman"/>
              </a:rPr>
              <a:t>This </a:t>
            </a:r>
            <a:r>
              <a:rPr sz="1600" dirty="0">
                <a:latin typeface="Times New Roman"/>
                <a:cs typeface="Times New Roman"/>
              </a:rPr>
              <a:t>API </a:t>
            </a:r>
            <a:r>
              <a:rPr sz="1600" spc="-5" dirty="0">
                <a:latin typeface="Times New Roman"/>
                <a:cs typeface="Times New Roman"/>
              </a:rPr>
              <a:t>provides the ability to perform  location search, location sharing and  details about each venue. </a:t>
            </a:r>
            <a:r>
              <a:rPr sz="1600" spc="-55" dirty="0">
                <a:latin typeface="Times New Roman"/>
                <a:cs typeface="Times New Roman"/>
              </a:rPr>
              <a:t>You </a:t>
            </a:r>
            <a:r>
              <a:rPr sz="1600" spc="-5" dirty="0">
                <a:latin typeface="Times New Roman"/>
                <a:cs typeface="Times New Roman"/>
              </a:rPr>
              <a:t>can gather  venue, tips and many useful data in easy  way </a:t>
            </a:r>
            <a:r>
              <a:rPr sz="1600" dirty="0">
                <a:latin typeface="Times New Roman"/>
                <a:cs typeface="Times New Roman"/>
              </a:rPr>
              <a:t>up </a:t>
            </a:r>
            <a:r>
              <a:rPr sz="1600" spc="-5" dirty="0">
                <a:latin typeface="Times New Roman"/>
                <a:cs typeface="Times New Roman"/>
              </a:rPr>
              <a:t>to </a:t>
            </a:r>
            <a:r>
              <a:rPr sz="1600" dirty="0">
                <a:latin typeface="Times New Roman"/>
                <a:cs typeface="Times New Roman"/>
              </a:rPr>
              <a:t>your </a:t>
            </a:r>
            <a:r>
              <a:rPr sz="1600" spc="-5" dirty="0">
                <a:latin typeface="Times New Roman"/>
                <a:cs typeface="Times New Roman"/>
              </a:rPr>
              <a:t>package. </a:t>
            </a:r>
            <a:r>
              <a:rPr sz="1600" dirty="0">
                <a:latin typeface="Times New Roman"/>
                <a:cs typeface="Times New Roman"/>
              </a:rPr>
              <a:t>In </a:t>
            </a:r>
            <a:r>
              <a:rPr sz="1600" spc="-5" dirty="0">
                <a:latin typeface="Times New Roman"/>
                <a:cs typeface="Times New Roman"/>
              </a:rPr>
              <a:t>this project,  </a:t>
            </a:r>
            <a:r>
              <a:rPr sz="1600" dirty="0">
                <a:latin typeface="Times New Roman"/>
                <a:cs typeface="Times New Roman"/>
              </a:rPr>
              <a:t>I use </a:t>
            </a:r>
            <a:r>
              <a:rPr sz="1600" spc="-5" dirty="0">
                <a:latin typeface="Times New Roman"/>
                <a:cs typeface="Times New Roman"/>
              </a:rPr>
              <a:t>personal package Foursquare </a:t>
            </a:r>
            <a:r>
              <a:rPr sz="1600" dirty="0">
                <a:latin typeface="Times New Roman"/>
                <a:cs typeface="Times New Roman"/>
              </a:rPr>
              <a:t>API  </a:t>
            </a:r>
            <a:r>
              <a:rPr sz="1600" spc="-5" dirty="0">
                <a:latin typeface="Times New Roman"/>
                <a:cs typeface="Times New Roman"/>
              </a:rPr>
              <a:t>to get name, category and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latitudes-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ts val="1839"/>
              </a:lnSpc>
            </a:pPr>
            <a:r>
              <a:rPr sz="1600" spc="-5" dirty="0">
                <a:latin typeface="Times New Roman"/>
                <a:cs typeface="Times New Roman"/>
              </a:rPr>
              <a:t>longitudes </a:t>
            </a:r>
            <a:r>
              <a:rPr sz="1600" dirty="0">
                <a:latin typeface="Times New Roman"/>
                <a:cs typeface="Times New Roman"/>
              </a:rPr>
              <a:t>of </a:t>
            </a:r>
            <a:r>
              <a:rPr sz="1600" spc="-5" dirty="0">
                <a:latin typeface="Times New Roman"/>
                <a:cs typeface="Times New Roman"/>
              </a:rPr>
              <a:t>nearby venues around </a:t>
            </a:r>
            <a:r>
              <a:rPr sz="1600" dirty="0">
                <a:latin typeface="Times New Roman"/>
                <a:cs typeface="Times New Roman"/>
              </a:rPr>
              <a:t>500 </a:t>
            </a:r>
            <a:r>
              <a:rPr sz="1600" spc="-5" dirty="0">
                <a:latin typeface="Times New Roman"/>
                <a:cs typeface="Times New Roman"/>
              </a:rPr>
              <a:t>meter </a:t>
            </a:r>
            <a:r>
              <a:rPr sz="1600" dirty="0">
                <a:latin typeface="Times New Roman"/>
                <a:cs typeface="Times New Roman"/>
              </a:rPr>
              <a:t>from </a:t>
            </a:r>
            <a:r>
              <a:rPr sz="1600" spc="-5" dirty="0">
                <a:latin typeface="Times New Roman"/>
                <a:cs typeface="Times New Roman"/>
              </a:rPr>
              <a:t>interested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points.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600" spc="-5" dirty="0">
                <a:latin typeface="Times New Roman"/>
                <a:cs typeface="Times New Roman"/>
              </a:rPr>
              <a:t>Data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interface: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94648" y="2285822"/>
            <a:ext cx="2716205" cy="11513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8559" y="4697184"/>
            <a:ext cx="5950356" cy="44504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4127" y="425970"/>
            <a:ext cx="3138805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81735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latin typeface="Arial"/>
                <a:cs typeface="Arial"/>
              </a:rPr>
              <a:t>Rachata </a:t>
            </a:r>
            <a:r>
              <a:rPr sz="1200" dirty="0">
                <a:latin typeface="Arial"/>
                <a:cs typeface="Arial"/>
              </a:rPr>
              <a:t>Burin </a:t>
            </a:r>
            <a:r>
              <a:rPr sz="1200" spc="-5" dirty="0">
                <a:latin typeface="Arial"/>
                <a:cs typeface="Arial"/>
              </a:rPr>
              <a:t>17 June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2020  </a:t>
            </a:r>
            <a:r>
              <a:rPr sz="1200" spc="10" dirty="0">
                <a:latin typeface="Arial"/>
                <a:cs typeface="Arial"/>
              </a:rPr>
              <a:t>IBM data </a:t>
            </a:r>
            <a:r>
              <a:rPr sz="1200" spc="5" dirty="0">
                <a:latin typeface="Arial"/>
                <a:cs typeface="Arial"/>
              </a:rPr>
              <a:t>science </a:t>
            </a:r>
            <a:r>
              <a:rPr sz="1200" spc="10" dirty="0">
                <a:latin typeface="Arial"/>
                <a:cs typeface="Arial"/>
              </a:rPr>
              <a:t>certificate </a:t>
            </a:r>
            <a:r>
              <a:rPr sz="1200" spc="5" dirty="0">
                <a:latin typeface="Arial"/>
                <a:cs typeface="Arial"/>
              </a:rPr>
              <a:t>Capstone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299" y="907199"/>
            <a:ext cx="5798185" cy="1691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Times New Roman"/>
                <a:cs typeface="Times New Roman"/>
              </a:rPr>
              <a:t>Bangkok District Data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600" dirty="0">
                <a:latin typeface="Times New Roman"/>
                <a:cs typeface="Times New Roman"/>
              </a:rPr>
              <a:t>url :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https://en.wikipedia.org/wiki/List_of_districts_of_Bangkok</a:t>
            </a: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ts val="1900"/>
              </a:lnSpc>
              <a:spcBef>
                <a:spcPts val="1260"/>
              </a:spcBef>
            </a:pPr>
            <a:r>
              <a:rPr sz="1600" dirty="0">
                <a:latin typeface="Times New Roman"/>
                <a:cs typeface="Times New Roman"/>
              </a:rPr>
              <a:t>I use </a:t>
            </a:r>
            <a:r>
              <a:rPr sz="1600" spc="-5" dirty="0">
                <a:latin typeface="Times New Roman"/>
                <a:cs typeface="Times New Roman"/>
              </a:rPr>
              <a:t>pandas and </a:t>
            </a:r>
            <a:r>
              <a:rPr sz="1600" dirty="0">
                <a:latin typeface="Times New Roman"/>
                <a:cs typeface="Times New Roman"/>
              </a:rPr>
              <a:t>ssl </a:t>
            </a:r>
            <a:r>
              <a:rPr sz="1600" spc="-5" dirty="0">
                <a:latin typeface="Times New Roman"/>
                <a:cs typeface="Times New Roman"/>
              </a:rPr>
              <a:t>library to scrape </a:t>
            </a:r>
            <a:r>
              <a:rPr sz="1600" dirty="0">
                <a:latin typeface="Times New Roman"/>
                <a:cs typeface="Times New Roman"/>
              </a:rPr>
              <a:t>50 </a:t>
            </a:r>
            <a:r>
              <a:rPr sz="1600" spc="-5" dirty="0">
                <a:latin typeface="Times New Roman"/>
                <a:cs typeface="Times New Roman"/>
              </a:rPr>
              <a:t>districts </a:t>
            </a:r>
            <a:r>
              <a:rPr sz="1600" dirty="0">
                <a:latin typeface="Times New Roman"/>
                <a:cs typeface="Times New Roman"/>
              </a:rPr>
              <a:t>of </a:t>
            </a:r>
            <a:r>
              <a:rPr sz="1600" spc="-5" dirty="0">
                <a:latin typeface="Times New Roman"/>
                <a:cs typeface="Times New Roman"/>
              </a:rPr>
              <a:t>Bangkok data </a:t>
            </a:r>
            <a:r>
              <a:rPr sz="1600" dirty="0">
                <a:latin typeface="Times New Roman"/>
                <a:cs typeface="Times New Roman"/>
              </a:rPr>
              <a:t>from  </a:t>
            </a:r>
            <a:r>
              <a:rPr sz="1600" spc="-5" dirty="0">
                <a:latin typeface="Times New Roman"/>
                <a:cs typeface="Times New Roman"/>
              </a:rPr>
              <a:t>above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url.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600" spc="-5" dirty="0">
                <a:latin typeface="Times New Roman"/>
                <a:cs typeface="Times New Roman"/>
              </a:rPr>
              <a:t>Raw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Data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299" y="8235098"/>
            <a:ext cx="2119630" cy="662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Times New Roman"/>
                <a:cs typeface="Times New Roman"/>
              </a:rPr>
              <a:t>Population Data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600" dirty="0">
                <a:latin typeface="Times New Roman"/>
                <a:cs typeface="Times New Roman"/>
              </a:rPr>
              <a:t>From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stat.bora.dopa.go.th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9999" y="9047899"/>
            <a:ext cx="2110740" cy="188595"/>
          </a:xfrm>
          <a:prstGeom prst="rect">
            <a:avLst/>
          </a:prstGeom>
          <a:solidFill>
            <a:srgbClr val="F8F9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40"/>
              </a:lnSpc>
            </a:pPr>
            <a:r>
              <a:rPr sz="1300" dirty="0">
                <a:solidFill>
                  <a:srgbClr val="222222"/>
                </a:solidFill>
                <a:latin typeface="Arial"/>
                <a:cs typeface="Arial"/>
              </a:rPr>
              <a:t>Big </a:t>
            </a:r>
            <a:r>
              <a:rPr sz="1300" spc="-5" dirty="0">
                <a:solidFill>
                  <a:srgbClr val="222222"/>
                </a:solidFill>
                <a:latin typeface="Arial"/>
                <a:cs typeface="Arial"/>
              </a:rPr>
              <a:t>picture characteristics</a:t>
            </a:r>
            <a:r>
              <a:rPr sz="1300" dirty="0">
                <a:solidFill>
                  <a:srgbClr val="222222"/>
                </a:solidFill>
                <a:latin typeface="Arial"/>
                <a:cs typeface="Arial"/>
              </a:rPr>
              <a:t> of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9999" y="9236026"/>
            <a:ext cx="2298065" cy="193040"/>
          </a:xfrm>
          <a:prstGeom prst="rect">
            <a:avLst/>
          </a:prstGeom>
          <a:solidFill>
            <a:srgbClr val="F8F9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0"/>
              </a:lnSpc>
            </a:pPr>
            <a:r>
              <a:rPr sz="1300" dirty="0">
                <a:solidFill>
                  <a:srgbClr val="222222"/>
                </a:solidFill>
                <a:latin typeface="Arial"/>
                <a:cs typeface="Arial"/>
              </a:rPr>
              <a:t>people who live in each</a:t>
            </a:r>
            <a:r>
              <a:rPr sz="1300" spc="-6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22222"/>
                </a:solidFill>
                <a:latin typeface="Arial"/>
                <a:cs typeface="Arial"/>
              </a:rPr>
              <a:t>district.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6952" y="2905100"/>
            <a:ext cx="6103100" cy="52003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93617" y="8416686"/>
            <a:ext cx="3070666" cy="17187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4127" y="425970"/>
            <a:ext cx="3138805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81735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latin typeface="Arial"/>
                <a:cs typeface="Arial"/>
              </a:rPr>
              <a:t>Rachata </a:t>
            </a:r>
            <a:r>
              <a:rPr sz="1200" dirty="0">
                <a:latin typeface="Arial"/>
                <a:cs typeface="Arial"/>
              </a:rPr>
              <a:t>Burin </a:t>
            </a:r>
            <a:r>
              <a:rPr sz="1200" spc="-5" dirty="0">
                <a:latin typeface="Arial"/>
                <a:cs typeface="Arial"/>
              </a:rPr>
              <a:t>17 June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2020  </a:t>
            </a:r>
            <a:r>
              <a:rPr sz="1200" spc="10" dirty="0">
                <a:latin typeface="Arial"/>
                <a:cs typeface="Arial"/>
              </a:rPr>
              <a:t>IBM data </a:t>
            </a:r>
            <a:r>
              <a:rPr sz="1200" spc="5" dirty="0">
                <a:latin typeface="Arial"/>
                <a:cs typeface="Arial"/>
              </a:rPr>
              <a:t>science </a:t>
            </a:r>
            <a:r>
              <a:rPr sz="1200" spc="10" dirty="0">
                <a:latin typeface="Arial"/>
                <a:cs typeface="Arial"/>
              </a:rPr>
              <a:t>certificate </a:t>
            </a:r>
            <a:r>
              <a:rPr sz="1200" spc="5" dirty="0">
                <a:latin typeface="Arial"/>
                <a:cs typeface="Arial"/>
              </a:rPr>
              <a:t>Capstone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299" y="911262"/>
            <a:ext cx="4450715" cy="3902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Methodology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600" b="1" dirty="0">
                <a:latin typeface="Arial"/>
                <a:cs typeface="Arial"/>
              </a:rPr>
              <a:t>Start </a:t>
            </a:r>
            <a:r>
              <a:rPr sz="1600" b="1" spc="-5" dirty="0">
                <a:latin typeface="Arial"/>
                <a:cs typeface="Arial"/>
              </a:rPr>
              <a:t>with import initial usage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libraries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2700" marR="1988185">
              <a:lnSpc>
                <a:spcPct val="179500"/>
              </a:lnSpc>
              <a:spcBef>
                <a:spcPts val="5"/>
              </a:spcBef>
              <a:tabLst>
                <a:tab pos="544195" algn="l"/>
                <a:tab pos="590550" algn="l"/>
              </a:tabLst>
            </a:pPr>
            <a:r>
              <a:rPr sz="1300" dirty="0">
                <a:latin typeface="Arial"/>
                <a:cs typeface="Arial"/>
              </a:rPr>
              <a:t>Pandas : manipulate Data  Numpy : mathematic operation  Json.		: manipulate json file</a:t>
            </a:r>
            <a:r>
              <a:rPr sz="1300" spc="-10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type  Re	: manipulate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string</a:t>
            </a:r>
            <a:endParaRPr sz="1300">
              <a:latin typeface="Arial"/>
              <a:cs typeface="Arial"/>
            </a:endParaRPr>
          </a:p>
          <a:p>
            <a:pPr marL="12700" marR="1942464">
              <a:lnSpc>
                <a:spcPct val="179500"/>
              </a:lnSpc>
            </a:pPr>
            <a:r>
              <a:rPr sz="1300" dirty="0">
                <a:latin typeface="Arial"/>
                <a:cs typeface="Arial"/>
              </a:rPr>
              <a:t>Ssl &amp; </a:t>
            </a:r>
            <a:r>
              <a:rPr sz="1300" spc="-5" dirty="0">
                <a:latin typeface="Arial"/>
                <a:cs typeface="Arial"/>
              </a:rPr>
              <a:t>Requests </a:t>
            </a:r>
            <a:r>
              <a:rPr sz="1300" dirty="0">
                <a:latin typeface="Arial"/>
                <a:cs typeface="Arial"/>
              </a:rPr>
              <a:t>: connect with</a:t>
            </a:r>
            <a:r>
              <a:rPr sz="1300" spc="-1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API  Matplotlib : </a:t>
            </a:r>
            <a:r>
              <a:rPr sz="1300" spc="-5" dirty="0">
                <a:latin typeface="Arial"/>
                <a:cs typeface="Arial"/>
              </a:rPr>
              <a:t>Virtualize </a:t>
            </a:r>
            <a:r>
              <a:rPr sz="1300" dirty="0">
                <a:latin typeface="Arial"/>
                <a:cs typeface="Arial"/>
              </a:rPr>
              <a:t>Data  Sklearn : Model Machine</a:t>
            </a:r>
            <a:r>
              <a:rPr sz="1300" spc="-9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learning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Arial"/>
                <a:cs typeface="Arial"/>
              </a:rPr>
              <a:t>Scrape Bangkok districts data from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Wikipedia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300" dirty="0">
                <a:latin typeface="Arial"/>
                <a:cs typeface="Arial"/>
              </a:rPr>
              <a:t>-Use pandas with ssl to get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data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40199" y="7485926"/>
            <a:ext cx="2500630" cy="9855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93345">
              <a:lnSpc>
                <a:spcPct val="102600"/>
              </a:lnSpc>
              <a:spcBef>
                <a:spcPts val="60"/>
              </a:spcBef>
            </a:pPr>
            <a:r>
              <a:rPr sz="1300" dirty="0">
                <a:latin typeface="Arial"/>
                <a:cs typeface="Arial"/>
              </a:rPr>
              <a:t>-Select useful columns ,rename  them and add columns</a:t>
            </a:r>
            <a:r>
              <a:rPr sz="1300" spc="-10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Borough.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z="1300" spc="-15" dirty="0">
                <a:latin typeface="Arial"/>
                <a:cs typeface="Arial"/>
              </a:rPr>
              <a:t>We </a:t>
            </a:r>
            <a:r>
              <a:rPr sz="1300" dirty="0">
                <a:latin typeface="Arial"/>
                <a:cs typeface="Arial"/>
              </a:rPr>
              <a:t>got 50 </a:t>
            </a:r>
            <a:r>
              <a:rPr sz="1300" spc="-5" dirty="0">
                <a:latin typeface="Arial"/>
                <a:cs typeface="Arial"/>
              </a:rPr>
              <a:t>district </a:t>
            </a:r>
            <a:r>
              <a:rPr sz="1300" dirty="0">
                <a:latin typeface="Arial"/>
                <a:cs typeface="Arial"/>
              </a:rPr>
              <a:t>in Bangkok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with  4</a:t>
            </a:r>
            <a:r>
              <a:rPr sz="1300" spc="-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attribute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95547" y="1782467"/>
            <a:ext cx="3684015" cy="2083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8719" y="4958499"/>
            <a:ext cx="6017920" cy="2324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5007" y="7555012"/>
            <a:ext cx="3452112" cy="23671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299" y="425970"/>
            <a:ext cx="6145530" cy="13436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019425" marR="5080" indent="1181735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latin typeface="Arial"/>
                <a:cs typeface="Arial"/>
              </a:rPr>
              <a:t>Rachata </a:t>
            </a:r>
            <a:r>
              <a:rPr sz="1200" dirty="0">
                <a:latin typeface="Arial"/>
                <a:cs typeface="Arial"/>
              </a:rPr>
              <a:t>Burin </a:t>
            </a:r>
            <a:r>
              <a:rPr sz="1200" spc="-5" dirty="0">
                <a:latin typeface="Arial"/>
                <a:cs typeface="Arial"/>
              </a:rPr>
              <a:t>17 June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2020  </a:t>
            </a:r>
            <a:r>
              <a:rPr sz="1200" spc="10" dirty="0">
                <a:latin typeface="Arial"/>
                <a:cs typeface="Arial"/>
              </a:rPr>
              <a:t>IBM data </a:t>
            </a:r>
            <a:r>
              <a:rPr sz="1200" spc="5" dirty="0">
                <a:latin typeface="Arial"/>
                <a:cs typeface="Arial"/>
              </a:rPr>
              <a:t>science </a:t>
            </a:r>
            <a:r>
              <a:rPr sz="1200" spc="10" dirty="0">
                <a:latin typeface="Arial"/>
                <a:cs typeface="Arial"/>
              </a:rPr>
              <a:t>certificate </a:t>
            </a:r>
            <a:r>
              <a:rPr sz="1200" spc="5" dirty="0">
                <a:latin typeface="Arial"/>
                <a:cs typeface="Arial"/>
              </a:rPr>
              <a:t>Capstone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5" dirty="0">
                <a:latin typeface="Arial"/>
                <a:cs typeface="Arial"/>
              </a:rPr>
              <a:t>Get </a:t>
            </a:r>
            <a:r>
              <a:rPr sz="1600" b="1" dirty="0">
                <a:latin typeface="Arial"/>
                <a:cs typeface="Arial"/>
              </a:rPr>
              <a:t>latitude, </a:t>
            </a:r>
            <a:r>
              <a:rPr sz="1600" b="1" spc="-10" dirty="0">
                <a:latin typeface="Arial"/>
                <a:cs typeface="Arial"/>
              </a:rPr>
              <a:t>longitude </a:t>
            </a:r>
            <a:r>
              <a:rPr sz="1600" b="1" dirty="0">
                <a:latin typeface="Arial"/>
                <a:cs typeface="Arial"/>
              </a:rPr>
              <a:t>of Bangkok</a:t>
            </a:r>
            <a:endParaRPr sz="1600">
              <a:latin typeface="Arial"/>
              <a:cs typeface="Arial"/>
            </a:endParaRPr>
          </a:p>
          <a:p>
            <a:pPr marL="68580">
              <a:lnSpc>
                <a:spcPct val="10000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13.7542529, 100.493087. </a:t>
            </a:r>
            <a:r>
              <a:rPr sz="1400" spc="25" dirty="0">
                <a:latin typeface="Arial"/>
                <a:cs typeface="Arial"/>
              </a:rPr>
              <a:t>with </a:t>
            </a:r>
            <a:r>
              <a:rPr sz="1400" dirty="0">
                <a:latin typeface="Arial"/>
                <a:cs typeface="Arial"/>
              </a:rPr>
              <a:t>library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geopy.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299" y="4260812"/>
            <a:ext cx="53035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5" dirty="0">
                <a:latin typeface="Arial"/>
                <a:cs typeface="Arial"/>
              </a:rPr>
              <a:t>Use </a:t>
            </a:r>
            <a:r>
              <a:rPr sz="1600" b="1" spc="-15" dirty="0">
                <a:latin typeface="Arial"/>
                <a:cs typeface="Arial"/>
              </a:rPr>
              <a:t>folium </a:t>
            </a:r>
            <a:r>
              <a:rPr sz="1600" b="1" spc="15" dirty="0">
                <a:latin typeface="Arial"/>
                <a:cs typeface="Arial"/>
              </a:rPr>
              <a:t>to </a:t>
            </a:r>
            <a:r>
              <a:rPr sz="1600" b="1" spc="-10" dirty="0">
                <a:latin typeface="Arial"/>
                <a:cs typeface="Arial"/>
              </a:rPr>
              <a:t>virtualize </a:t>
            </a:r>
            <a:r>
              <a:rPr sz="1600" b="1" dirty="0">
                <a:latin typeface="Arial"/>
                <a:cs typeface="Arial"/>
              </a:rPr>
              <a:t>Bangkok </a:t>
            </a:r>
            <a:r>
              <a:rPr sz="1600" b="1" spc="-5" dirty="0">
                <a:latin typeface="Arial"/>
                <a:cs typeface="Arial"/>
              </a:rPr>
              <a:t>location </a:t>
            </a:r>
            <a:r>
              <a:rPr sz="1600" b="1" spc="5" dirty="0">
                <a:latin typeface="Arial"/>
                <a:cs typeface="Arial"/>
              </a:rPr>
              <a:t>with</a:t>
            </a:r>
            <a:r>
              <a:rPr sz="1600" b="1" spc="6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districts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0849" y="1923199"/>
            <a:ext cx="6057604" cy="2092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719999" y="4738725"/>
            <a:ext cx="6120130" cy="5720080"/>
            <a:chOff x="719999" y="4738725"/>
            <a:chExt cx="6120130" cy="5720080"/>
          </a:xfrm>
        </p:grpSpPr>
        <p:sp>
          <p:nvSpPr>
            <p:cNvPr id="6" name="object 6"/>
            <p:cNvSpPr/>
            <p:nvPr/>
          </p:nvSpPr>
          <p:spPr>
            <a:xfrm>
              <a:off x="726296" y="6838101"/>
              <a:ext cx="6113757" cy="36204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9999" y="4738725"/>
              <a:ext cx="4165422" cy="209937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299" y="425970"/>
            <a:ext cx="6145530" cy="146748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019425" marR="5080" indent="1181735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latin typeface="Arial"/>
                <a:cs typeface="Arial"/>
              </a:rPr>
              <a:t>Rachata </a:t>
            </a:r>
            <a:r>
              <a:rPr sz="1200" dirty="0">
                <a:latin typeface="Arial"/>
                <a:cs typeface="Arial"/>
              </a:rPr>
              <a:t>Burin </a:t>
            </a:r>
            <a:r>
              <a:rPr sz="1200" spc="-5" dirty="0">
                <a:latin typeface="Arial"/>
                <a:cs typeface="Arial"/>
              </a:rPr>
              <a:t>17 June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2020  </a:t>
            </a:r>
            <a:r>
              <a:rPr sz="1200" spc="10" dirty="0">
                <a:latin typeface="Arial"/>
                <a:cs typeface="Arial"/>
              </a:rPr>
              <a:t>IBM data </a:t>
            </a:r>
            <a:r>
              <a:rPr sz="1200" spc="5" dirty="0">
                <a:latin typeface="Arial"/>
                <a:cs typeface="Arial"/>
              </a:rPr>
              <a:t>science </a:t>
            </a:r>
            <a:r>
              <a:rPr sz="1200" spc="10" dirty="0">
                <a:latin typeface="Arial"/>
                <a:cs typeface="Arial"/>
              </a:rPr>
              <a:t>certificate </a:t>
            </a:r>
            <a:r>
              <a:rPr sz="1200" spc="5" dirty="0">
                <a:latin typeface="Arial"/>
                <a:cs typeface="Arial"/>
              </a:rPr>
              <a:t>Capstone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600" b="1" dirty="0">
                <a:latin typeface="Arial"/>
                <a:cs typeface="Arial"/>
              </a:rPr>
              <a:t>Set </a:t>
            </a:r>
            <a:r>
              <a:rPr sz="1600" b="1" spc="-5" dirty="0">
                <a:latin typeface="Arial"/>
                <a:cs typeface="Arial"/>
              </a:rPr>
              <a:t>up Foursquare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Client</a:t>
            </a:r>
            <a:endParaRPr sz="1600">
              <a:latin typeface="Arial"/>
              <a:cs typeface="Arial"/>
            </a:endParaRPr>
          </a:p>
          <a:p>
            <a:pPr marL="12700" marR="1000125">
              <a:lnSpc>
                <a:spcPct val="179500"/>
              </a:lnSpc>
              <a:spcBef>
                <a:spcPts val="10"/>
              </a:spcBef>
            </a:pPr>
            <a:r>
              <a:rPr sz="1300" spc="-40" dirty="0">
                <a:latin typeface="Arial"/>
                <a:cs typeface="Arial"/>
              </a:rPr>
              <a:t>You </a:t>
            </a:r>
            <a:r>
              <a:rPr sz="1300" dirty="0">
                <a:latin typeface="Arial"/>
                <a:cs typeface="Arial"/>
              </a:rPr>
              <a:t>can get this client by </a:t>
            </a:r>
            <a:r>
              <a:rPr sz="1300" spc="-5" dirty="0">
                <a:latin typeface="Arial"/>
                <a:cs typeface="Arial"/>
              </a:rPr>
              <a:t>register Foursquare </a:t>
            </a:r>
            <a:r>
              <a:rPr sz="1300" dirty="0">
                <a:latin typeface="Arial"/>
                <a:cs typeface="Arial"/>
              </a:rPr>
              <a:t>for developer account at  </a:t>
            </a:r>
            <a:r>
              <a:rPr sz="13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https://developer.foursquare.com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299" y="3794162"/>
            <a:ext cx="61048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Use </a:t>
            </a:r>
            <a:r>
              <a:rPr sz="1600" b="1" spc="-5" dirty="0">
                <a:latin typeface="Arial"/>
                <a:cs typeface="Arial"/>
              </a:rPr>
              <a:t>Foursquare </a:t>
            </a:r>
            <a:r>
              <a:rPr sz="1600" b="1" dirty="0">
                <a:latin typeface="Arial"/>
                <a:cs typeface="Arial"/>
              </a:rPr>
              <a:t>API to </a:t>
            </a:r>
            <a:r>
              <a:rPr sz="1600" b="1" spc="-5" dirty="0">
                <a:latin typeface="Arial"/>
                <a:cs typeface="Arial"/>
              </a:rPr>
              <a:t>get nearby venue data for </a:t>
            </a:r>
            <a:r>
              <a:rPr sz="1600" b="1" dirty="0">
                <a:latin typeface="Arial"/>
                <a:cs typeface="Arial"/>
              </a:rPr>
              <a:t>each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districts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299" y="8438426"/>
            <a:ext cx="5768340" cy="11753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60"/>
              </a:spcBef>
            </a:pPr>
            <a:r>
              <a:rPr sz="1300" spc="-15" dirty="0">
                <a:latin typeface="Arial"/>
                <a:cs typeface="Arial"/>
              </a:rPr>
              <a:t>We </a:t>
            </a:r>
            <a:r>
              <a:rPr sz="1300" dirty="0">
                <a:latin typeface="Arial"/>
                <a:cs typeface="Arial"/>
              </a:rPr>
              <a:t>get new column like </a:t>
            </a:r>
            <a:r>
              <a:rPr sz="1300" spc="-15" dirty="0">
                <a:latin typeface="Arial"/>
                <a:cs typeface="Arial"/>
              </a:rPr>
              <a:t>Venue </a:t>
            </a:r>
            <a:r>
              <a:rPr sz="1300" dirty="0">
                <a:latin typeface="Arial"/>
                <a:cs typeface="Arial"/>
              </a:rPr>
              <a:t>Category to tell which type of venue, name</a:t>
            </a:r>
            <a:r>
              <a:rPr sz="1300" spc="-8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and  latitude - longitude in 500 meter area each </a:t>
            </a:r>
            <a:r>
              <a:rPr sz="1300" spc="-5" dirty="0">
                <a:latin typeface="Arial"/>
                <a:cs typeface="Arial"/>
              </a:rPr>
              <a:t>district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coordinates.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dirty="0">
                <a:latin typeface="Arial"/>
                <a:cs typeface="Arial"/>
              </a:rPr>
              <a:t>Data shape is 2901 rows with 7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attributes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Find uniques categories type of all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venue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9999" y="2101626"/>
            <a:ext cx="3877386" cy="1426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9999" y="4480654"/>
            <a:ext cx="6084659" cy="38129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1600" y="9867720"/>
            <a:ext cx="6076853" cy="3852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299" y="425970"/>
            <a:ext cx="6145530" cy="99631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019425" marR="5080" indent="1181735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latin typeface="Arial"/>
                <a:cs typeface="Arial"/>
              </a:rPr>
              <a:t>Rachata </a:t>
            </a:r>
            <a:r>
              <a:rPr sz="1200" dirty="0">
                <a:latin typeface="Arial"/>
                <a:cs typeface="Arial"/>
              </a:rPr>
              <a:t>Burin </a:t>
            </a:r>
            <a:r>
              <a:rPr sz="1200" spc="-5" dirty="0">
                <a:latin typeface="Arial"/>
                <a:cs typeface="Arial"/>
              </a:rPr>
              <a:t>17 June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2020  </a:t>
            </a:r>
            <a:r>
              <a:rPr sz="1200" spc="10" dirty="0">
                <a:latin typeface="Arial"/>
                <a:cs typeface="Arial"/>
              </a:rPr>
              <a:t>IBM data </a:t>
            </a:r>
            <a:r>
              <a:rPr sz="1200" spc="5" dirty="0">
                <a:latin typeface="Arial"/>
                <a:cs typeface="Arial"/>
              </a:rPr>
              <a:t>science </a:t>
            </a:r>
            <a:r>
              <a:rPr sz="1200" spc="10" dirty="0">
                <a:latin typeface="Arial"/>
                <a:cs typeface="Arial"/>
              </a:rPr>
              <a:t>certificate </a:t>
            </a:r>
            <a:r>
              <a:rPr sz="1200" spc="5" dirty="0">
                <a:latin typeface="Arial"/>
                <a:cs typeface="Arial"/>
              </a:rPr>
              <a:t>Capstone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  <a:p>
            <a:pPr marL="12700" marR="241300">
              <a:lnSpc>
                <a:spcPts val="1900"/>
              </a:lnSpc>
              <a:spcBef>
                <a:spcPts val="1019"/>
              </a:spcBef>
            </a:pPr>
            <a:r>
              <a:rPr sz="1600" b="1" spc="-5" dirty="0">
                <a:latin typeface="Arial"/>
                <a:cs typeface="Arial"/>
              </a:rPr>
              <a:t>Our data have many categories </a:t>
            </a:r>
            <a:r>
              <a:rPr sz="1600" b="1" dirty="0">
                <a:latin typeface="Arial"/>
                <a:cs typeface="Arial"/>
              </a:rPr>
              <a:t>so I start to </a:t>
            </a:r>
            <a:r>
              <a:rPr sz="1600" b="1" spc="-5" dirty="0">
                <a:latin typeface="Arial"/>
                <a:cs typeface="Arial"/>
              </a:rPr>
              <a:t>transform data in  column venue category with one-hot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b="1" spc="-15" dirty="0">
                <a:latin typeface="Arial"/>
                <a:cs typeface="Arial"/>
              </a:rPr>
              <a:t>encoder.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299" y="2977426"/>
            <a:ext cx="603694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latin typeface="Arial"/>
                <a:cs typeface="Arial"/>
              </a:rPr>
              <a:t>After </a:t>
            </a:r>
            <a:r>
              <a:rPr sz="1300" dirty="0">
                <a:latin typeface="Arial"/>
                <a:cs typeface="Arial"/>
              </a:rPr>
              <a:t>group by neighborhood you will see amount for each category type in</a:t>
            </a:r>
            <a:r>
              <a:rPr sz="1300" spc="-6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district.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299" y="6727863"/>
            <a:ext cx="409765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Find </a:t>
            </a:r>
            <a:r>
              <a:rPr sz="1600" b="1" spc="-45" dirty="0">
                <a:latin typeface="Arial"/>
                <a:cs typeface="Arial"/>
              </a:rPr>
              <a:t>Top </a:t>
            </a:r>
            <a:r>
              <a:rPr sz="1600" b="1" dirty="0">
                <a:latin typeface="Arial"/>
                <a:cs typeface="Arial"/>
              </a:rPr>
              <a:t>20 </a:t>
            </a:r>
            <a:r>
              <a:rPr sz="1600" b="1" spc="-5" dirty="0">
                <a:latin typeface="Arial"/>
                <a:cs typeface="Arial"/>
              </a:rPr>
              <a:t>of venue category in</a:t>
            </a:r>
            <a:r>
              <a:rPr sz="1600" b="1" spc="3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Bangkok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60948" y="7841526"/>
            <a:ext cx="1154430" cy="19507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114300">
              <a:lnSpc>
                <a:spcPct val="102600"/>
              </a:lnSpc>
              <a:spcBef>
                <a:spcPts val="60"/>
              </a:spcBef>
            </a:pPr>
            <a:r>
              <a:rPr sz="1300" dirty="0">
                <a:latin typeface="Arial"/>
                <a:cs typeface="Arial"/>
              </a:rPr>
              <a:t>Noodle</a:t>
            </a:r>
            <a:r>
              <a:rPr sz="1300" spc="-10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house  is</a:t>
            </a:r>
            <a:r>
              <a:rPr sz="1300" spc="-1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1st,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"/>
              <a:cs typeface="Arial"/>
            </a:endParaRPr>
          </a:p>
          <a:p>
            <a:pPr marL="12700" marR="22860">
              <a:lnSpc>
                <a:spcPct val="102600"/>
              </a:lnSpc>
            </a:pPr>
            <a:r>
              <a:rPr sz="1300" spc="-5" dirty="0">
                <a:latin typeface="Arial"/>
                <a:cs typeface="Arial"/>
              </a:rPr>
              <a:t>Thai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restaurant  </a:t>
            </a:r>
            <a:r>
              <a:rPr sz="1300" dirty="0">
                <a:latin typeface="Arial"/>
                <a:cs typeface="Arial"/>
              </a:rPr>
              <a:t>is</a:t>
            </a:r>
            <a:r>
              <a:rPr sz="1300" spc="-1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2nd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z="1300" spc="-5" dirty="0">
                <a:latin typeface="Arial"/>
                <a:cs typeface="Arial"/>
              </a:rPr>
              <a:t>and Coffee  </a:t>
            </a:r>
            <a:r>
              <a:rPr sz="1300" dirty="0">
                <a:latin typeface="Arial"/>
                <a:cs typeface="Arial"/>
              </a:rPr>
              <a:t>shop &amp;  Convenience  </a:t>
            </a:r>
            <a:r>
              <a:rPr sz="1300" spc="-5" dirty="0">
                <a:latin typeface="Arial"/>
                <a:cs typeface="Arial"/>
              </a:rPr>
              <a:t>Store </a:t>
            </a:r>
            <a:r>
              <a:rPr sz="1300" dirty="0">
                <a:latin typeface="Arial"/>
                <a:cs typeface="Arial"/>
              </a:rPr>
              <a:t>is</a:t>
            </a:r>
            <a:r>
              <a:rPr sz="1300" spc="-7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3rd-4th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5613" y="1567599"/>
            <a:ext cx="6070648" cy="1229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6005" y="3408359"/>
            <a:ext cx="5562449" cy="3177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5893" y="7223214"/>
            <a:ext cx="4791067" cy="316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4127" y="425970"/>
            <a:ext cx="3138805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81735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latin typeface="Arial"/>
                <a:cs typeface="Arial"/>
              </a:rPr>
              <a:t>Rachata </a:t>
            </a:r>
            <a:r>
              <a:rPr sz="1200" dirty="0">
                <a:latin typeface="Arial"/>
                <a:cs typeface="Arial"/>
              </a:rPr>
              <a:t>Burin </a:t>
            </a:r>
            <a:r>
              <a:rPr sz="1200" spc="-5" dirty="0">
                <a:latin typeface="Arial"/>
                <a:cs typeface="Arial"/>
              </a:rPr>
              <a:t>17 June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2020  </a:t>
            </a:r>
            <a:r>
              <a:rPr sz="1200" spc="10" dirty="0">
                <a:latin typeface="Arial"/>
                <a:cs typeface="Arial"/>
              </a:rPr>
              <a:t>IBM data </a:t>
            </a:r>
            <a:r>
              <a:rPr sz="1200" spc="5" dirty="0">
                <a:latin typeface="Arial"/>
                <a:cs typeface="Arial"/>
              </a:rPr>
              <a:t>science </a:t>
            </a:r>
            <a:r>
              <a:rPr sz="1200" spc="10" dirty="0">
                <a:latin typeface="Arial"/>
                <a:cs typeface="Arial"/>
              </a:rPr>
              <a:t>certificate </a:t>
            </a:r>
            <a:r>
              <a:rPr sz="1200" spc="5" dirty="0">
                <a:latin typeface="Arial"/>
                <a:cs typeface="Arial"/>
              </a:rPr>
              <a:t>Capstone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299" y="1266862"/>
            <a:ext cx="608965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b="1" spc="-5" dirty="0">
                <a:latin typeface="Arial"/>
                <a:cs typeface="Arial"/>
              </a:rPr>
              <a:t>Prepare </a:t>
            </a:r>
            <a:r>
              <a:rPr sz="1600" b="1" dirty="0">
                <a:latin typeface="Arial"/>
                <a:cs typeface="Arial"/>
              </a:rPr>
              <a:t>Data </a:t>
            </a:r>
            <a:r>
              <a:rPr sz="1600" b="1" spc="-5" dirty="0">
                <a:latin typeface="Arial"/>
                <a:cs typeface="Arial"/>
              </a:rPr>
              <a:t>for Clustering by </a:t>
            </a:r>
            <a:r>
              <a:rPr sz="1600" b="1" dirty="0">
                <a:latin typeface="Arial"/>
                <a:cs typeface="Arial"/>
              </a:rPr>
              <a:t>mean </a:t>
            </a:r>
            <a:r>
              <a:rPr sz="1600" b="1" spc="-5" dirty="0">
                <a:latin typeface="Arial"/>
                <a:cs typeface="Arial"/>
              </a:rPr>
              <a:t>amount for </a:t>
            </a:r>
            <a:r>
              <a:rPr sz="1600" b="1" dirty="0">
                <a:latin typeface="Arial"/>
                <a:cs typeface="Arial"/>
              </a:rPr>
              <a:t>each </a:t>
            </a:r>
            <a:r>
              <a:rPr sz="1600" b="1" spc="-5" dirty="0">
                <a:latin typeface="Arial"/>
                <a:cs typeface="Arial"/>
              </a:rPr>
              <a:t>category  in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district.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299" y="5864263"/>
            <a:ext cx="5994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Before Clustering </a:t>
            </a:r>
            <a:r>
              <a:rPr sz="1600" b="1" dirty="0">
                <a:latin typeface="Arial"/>
                <a:cs typeface="Arial"/>
              </a:rPr>
              <a:t>I </a:t>
            </a:r>
            <a:r>
              <a:rPr sz="1600" b="1" spc="-5" dirty="0">
                <a:latin typeface="Arial"/>
                <a:cs typeface="Arial"/>
              </a:rPr>
              <a:t>want </a:t>
            </a:r>
            <a:r>
              <a:rPr sz="1600" b="1" dirty="0">
                <a:latin typeface="Arial"/>
                <a:cs typeface="Arial"/>
              </a:rPr>
              <a:t>to </a:t>
            </a:r>
            <a:r>
              <a:rPr sz="1600" b="1" spc="-5" dirty="0">
                <a:latin typeface="Arial"/>
                <a:cs typeface="Arial"/>
              </a:rPr>
              <a:t>know </a:t>
            </a:r>
            <a:r>
              <a:rPr sz="1600" b="1" spc="-45" dirty="0">
                <a:latin typeface="Arial"/>
                <a:cs typeface="Arial"/>
              </a:rPr>
              <a:t>Top </a:t>
            </a:r>
            <a:r>
              <a:rPr sz="1600" b="1" dirty="0">
                <a:latin typeface="Arial"/>
                <a:cs typeface="Arial"/>
              </a:rPr>
              <a:t>5 </a:t>
            </a:r>
            <a:r>
              <a:rPr sz="1600" b="1" spc="-5" dirty="0">
                <a:latin typeface="Arial"/>
                <a:cs typeface="Arial"/>
              </a:rPr>
              <a:t>venue for </a:t>
            </a:r>
            <a:r>
              <a:rPr sz="1600" b="1" dirty="0">
                <a:latin typeface="Arial"/>
                <a:cs typeface="Arial"/>
              </a:rPr>
              <a:t>each</a:t>
            </a:r>
            <a:r>
              <a:rPr sz="1600" b="1" spc="7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district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67350" y="7014591"/>
            <a:ext cx="1383665" cy="223202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170"/>
              </a:spcBef>
            </a:pPr>
            <a:r>
              <a:rPr sz="1300" spc="-20" dirty="0">
                <a:latin typeface="Arial"/>
                <a:cs typeface="Arial"/>
              </a:rPr>
              <a:t>“</a:t>
            </a:r>
            <a:r>
              <a:rPr sz="1300" spc="-20" dirty="0">
                <a:latin typeface="Noto Sans Thai"/>
                <a:cs typeface="Noto Sans Thai"/>
              </a:rPr>
              <a:t>ตลิ่งชัน</a:t>
            </a:r>
            <a:r>
              <a:rPr sz="1300" spc="-20" dirty="0">
                <a:latin typeface="Arial"/>
                <a:cs typeface="Arial"/>
              </a:rPr>
              <a:t>” </a:t>
            </a:r>
            <a:r>
              <a:rPr sz="1300" dirty="0">
                <a:latin typeface="Arial"/>
                <a:cs typeface="Arial"/>
              </a:rPr>
              <a:t>is my  own town living</a:t>
            </a:r>
            <a:r>
              <a:rPr sz="1300" spc="-10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for  20 years but I  don’t know we  have Badminton  Court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haha.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"/>
              <a:cs typeface="Arial"/>
            </a:endParaRPr>
          </a:p>
          <a:p>
            <a:pPr marL="12700" marR="90170">
              <a:lnSpc>
                <a:spcPct val="102600"/>
              </a:lnSpc>
            </a:pPr>
            <a:r>
              <a:rPr sz="1300" dirty="0">
                <a:latin typeface="Arial"/>
                <a:cs typeface="Arial"/>
              </a:rPr>
              <a:t>But </a:t>
            </a:r>
            <a:r>
              <a:rPr sz="1300" spc="-15" dirty="0">
                <a:latin typeface="Arial"/>
                <a:cs typeface="Arial"/>
              </a:rPr>
              <a:t>We </a:t>
            </a:r>
            <a:r>
              <a:rPr sz="1300" dirty="0">
                <a:latin typeface="Arial"/>
                <a:cs typeface="Arial"/>
              </a:rPr>
              <a:t>have  Convenience  </a:t>
            </a:r>
            <a:r>
              <a:rPr sz="1300" spc="-5" dirty="0">
                <a:latin typeface="Arial"/>
                <a:cs typeface="Arial"/>
              </a:rPr>
              <a:t>Store </a:t>
            </a:r>
            <a:r>
              <a:rPr sz="1300" dirty="0">
                <a:latin typeface="Arial"/>
                <a:cs typeface="Arial"/>
              </a:rPr>
              <a:t>like </a:t>
            </a:r>
            <a:r>
              <a:rPr sz="1300" spc="-25" dirty="0">
                <a:latin typeface="Arial"/>
                <a:cs typeface="Arial"/>
              </a:rPr>
              <a:t>7-11</a:t>
            </a:r>
            <a:r>
              <a:rPr sz="1300" spc="28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in  every 1-2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km.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9999" y="2075612"/>
            <a:ext cx="6120053" cy="35928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61124" y="6431699"/>
            <a:ext cx="4762500" cy="2785745"/>
            <a:chOff x="561124" y="6431699"/>
            <a:chExt cx="4762500" cy="2785745"/>
          </a:xfrm>
        </p:grpSpPr>
        <p:sp>
          <p:nvSpPr>
            <p:cNvPr id="8" name="object 8"/>
            <p:cNvSpPr/>
            <p:nvPr/>
          </p:nvSpPr>
          <p:spPr>
            <a:xfrm>
              <a:off x="561124" y="6431699"/>
              <a:ext cx="4761877" cy="27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8318" y="7767586"/>
              <a:ext cx="2574696" cy="13994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299" y="425970"/>
            <a:ext cx="6145530" cy="75501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019425" marR="5080" indent="1181735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latin typeface="Arial"/>
                <a:cs typeface="Arial"/>
              </a:rPr>
              <a:t>Rachata </a:t>
            </a:r>
            <a:r>
              <a:rPr sz="1200" dirty="0">
                <a:latin typeface="Arial"/>
                <a:cs typeface="Arial"/>
              </a:rPr>
              <a:t>Burin </a:t>
            </a:r>
            <a:r>
              <a:rPr sz="1200" spc="-5" dirty="0">
                <a:latin typeface="Arial"/>
                <a:cs typeface="Arial"/>
              </a:rPr>
              <a:t>17 June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2020  </a:t>
            </a:r>
            <a:r>
              <a:rPr sz="1200" spc="10" dirty="0">
                <a:latin typeface="Arial"/>
                <a:cs typeface="Arial"/>
              </a:rPr>
              <a:t>IBM data </a:t>
            </a:r>
            <a:r>
              <a:rPr sz="1200" spc="5" dirty="0">
                <a:latin typeface="Arial"/>
                <a:cs typeface="Arial"/>
              </a:rPr>
              <a:t>science </a:t>
            </a:r>
            <a:r>
              <a:rPr sz="1200" spc="10" dirty="0">
                <a:latin typeface="Arial"/>
                <a:cs typeface="Arial"/>
              </a:rPr>
              <a:t>certificate </a:t>
            </a:r>
            <a:r>
              <a:rPr sz="1200" spc="5" dirty="0">
                <a:latin typeface="Arial"/>
                <a:cs typeface="Arial"/>
              </a:rPr>
              <a:t>Capstone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600" b="1" spc="-5" dirty="0">
                <a:latin typeface="Arial"/>
                <a:cs typeface="Arial"/>
              </a:rPr>
              <a:t>And Generate Output </a:t>
            </a:r>
            <a:r>
              <a:rPr sz="1600" b="1" dirty="0">
                <a:latin typeface="Arial"/>
                <a:cs typeface="Arial"/>
              </a:rPr>
              <a:t>to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Dataframe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299" y="3730662"/>
            <a:ext cx="6126480" cy="17183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144145">
              <a:lnSpc>
                <a:spcPts val="1900"/>
              </a:lnSpc>
              <a:spcBef>
                <a:spcPts val="180"/>
              </a:spcBef>
            </a:pPr>
            <a:r>
              <a:rPr sz="1600" b="1" dirty="0">
                <a:latin typeface="Arial"/>
                <a:cs typeface="Arial"/>
              </a:rPr>
              <a:t>Use mean </a:t>
            </a:r>
            <a:r>
              <a:rPr sz="1600" b="1" spc="-5" dirty="0">
                <a:latin typeface="Arial"/>
                <a:cs typeface="Arial"/>
              </a:rPr>
              <a:t>amount for </a:t>
            </a:r>
            <a:r>
              <a:rPr sz="1600" b="1" dirty="0">
                <a:latin typeface="Arial"/>
                <a:cs typeface="Arial"/>
              </a:rPr>
              <a:t>each </a:t>
            </a:r>
            <a:r>
              <a:rPr sz="1600" b="1" spc="-5" dirty="0">
                <a:latin typeface="Arial"/>
                <a:cs typeface="Arial"/>
              </a:rPr>
              <a:t>category in district </a:t>
            </a:r>
            <a:r>
              <a:rPr sz="1600" b="1" dirty="0">
                <a:latin typeface="Arial"/>
                <a:cs typeface="Arial"/>
              </a:rPr>
              <a:t>to </a:t>
            </a:r>
            <a:r>
              <a:rPr sz="1600" b="1" spc="-5" dirty="0">
                <a:latin typeface="Arial"/>
                <a:cs typeface="Arial"/>
              </a:rPr>
              <a:t>Clustering  But </a:t>
            </a:r>
            <a:r>
              <a:rPr sz="1600" b="1" dirty="0">
                <a:latin typeface="Arial"/>
                <a:cs typeface="Arial"/>
              </a:rPr>
              <a:t>I </a:t>
            </a:r>
            <a:r>
              <a:rPr sz="1600" b="1" spc="-5" dirty="0">
                <a:latin typeface="Arial"/>
                <a:cs typeface="Arial"/>
              </a:rPr>
              <a:t>choose find number </a:t>
            </a:r>
            <a:r>
              <a:rPr sz="1600" b="1" dirty="0">
                <a:latin typeface="Arial"/>
                <a:cs typeface="Arial"/>
              </a:rPr>
              <a:t>k to </a:t>
            </a:r>
            <a:r>
              <a:rPr sz="1600" b="1" spc="-5" dirty="0">
                <a:latin typeface="Arial"/>
                <a:cs typeface="Arial"/>
              </a:rPr>
              <a:t>tell machine cluster district in </a:t>
            </a:r>
            <a:r>
              <a:rPr sz="1600" b="1" dirty="0">
                <a:latin typeface="Arial"/>
                <a:cs typeface="Arial"/>
              </a:rPr>
              <a:t>k  </a:t>
            </a:r>
            <a:r>
              <a:rPr sz="1600" b="1" spc="-5" dirty="0">
                <a:latin typeface="Arial"/>
                <a:cs typeface="Arial"/>
              </a:rPr>
              <a:t>groups by Elbow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Method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z="1300" spc="-5" dirty="0">
                <a:latin typeface="Arial"/>
                <a:cs typeface="Arial"/>
              </a:rPr>
              <a:t>The </a:t>
            </a:r>
            <a:r>
              <a:rPr sz="1300" dirty="0">
                <a:latin typeface="Arial"/>
                <a:cs typeface="Arial"/>
              </a:rPr>
              <a:t>Elbow method is a </a:t>
            </a:r>
            <a:r>
              <a:rPr sz="1300" spc="-5" dirty="0">
                <a:latin typeface="Arial"/>
                <a:cs typeface="Arial"/>
              </a:rPr>
              <a:t>heuristic </a:t>
            </a:r>
            <a:r>
              <a:rPr sz="1300" dirty="0">
                <a:latin typeface="Arial"/>
                <a:cs typeface="Arial"/>
              </a:rPr>
              <a:t>used in determining the number of </a:t>
            </a:r>
            <a:r>
              <a:rPr sz="1300" spc="-5" dirty="0">
                <a:latin typeface="Arial"/>
                <a:cs typeface="Arial"/>
              </a:rPr>
              <a:t>clusters </a:t>
            </a:r>
            <a:r>
              <a:rPr sz="1300" dirty="0">
                <a:latin typeface="Arial"/>
                <a:cs typeface="Arial"/>
              </a:rPr>
              <a:t>in a  data set. </a:t>
            </a:r>
            <a:r>
              <a:rPr sz="1300" spc="-5" dirty="0">
                <a:latin typeface="Arial"/>
                <a:cs typeface="Arial"/>
              </a:rPr>
              <a:t>The </a:t>
            </a:r>
            <a:r>
              <a:rPr sz="1300" dirty="0">
                <a:latin typeface="Arial"/>
                <a:cs typeface="Arial"/>
              </a:rPr>
              <a:t>method </a:t>
            </a:r>
            <a:r>
              <a:rPr sz="1300" spc="-5" dirty="0">
                <a:latin typeface="Arial"/>
                <a:cs typeface="Arial"/>
              </a:rPr>
              <a:t>consists </a:t>
            </a:r>
            <a:r>
              <a:rPr sz="1300" dirty="0">
                <a:latin typeface="Arial"/>
                <a:cs typeface="Arial"/>
              </a:rPr>
              <a:t>of plotting the explained variation as a </a:t>
            </a:r>
            <a:r>
              <a:rPr sz="1300" spc="-5" dirty="0">
                <a:latin typeface="Arial"/>
                <a:cs typeface="Arial"/>
              </a:rPr>
              <a:t>function </a:t>
            </a:r>
            <a:r>
              <a:rPr sz="1300" dirty="0">
                <a:latin typeface="Arial"/>
                <a:cs typeface="Arial"/>
              </a:rPr>
              <a:t>of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  number of </a:t>
            </a:r>
            <a:r>
              <a:rPr sz="1300" spc="-5" dirty="0">
                <a:latin typeface="Arial"/>
                <a:cs typeface="Arial"/>
              </a:rPr>
              <a:t>clusters, </a:t>
            </a:r>
            <a:r>
              <a:rPr sz="1300" dirty="0">
                <a:latin typeface="Arial"/>
                <a:cs typeface="Arial"/>
              </a:rPr>
              <a:t>and picking the elbow of the curve as the number of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clusters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299" y="9581429"/>
            <a:ext cx="488696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"/>
                <a:cs typeface="Arial"/>
              </a:rPr>
              <a:t>Elbow point is k =2 but </a:t>
            </a:r>
            <a:r>
              <a:rPr sz="1300" spc="-10" dirty="0">
                <a:latin typeface="Arial"/>
                <a:cs typeface="Arial"/>
              </a:rPr>
              <a:t>It’s </a:t>
            </a:r>
            <a:r>
              <a:rPr sz="1300" dirty="0">
                <a:latin typeface="Arial"/>
                <a:cs typeface="Arial"/>
              </a:rPr>
              <a:t>too less. I should next Elbow point k =</a:t>
            </a:r>
            <a:r>
              <a:rPr sz="1300" spc="-10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9999" y="1478711"/>
            <a:ext cx="6120053" cy="21202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707299" y="5799611"/>
            <a:ext cx="4826000" cy="3352800"/>
            <a:chOff x="707299" y="5799611"/>
            <a:chExt cx="4826000" cy="3352800"/>
          </a:xfrm>
        </p:grpSpPr>
        <p:sp>
          <p:nvSpPr>
            <p:cNvPr id="7" name="object 7"/>
            <p:cNvSpPr/>
            <p:nvPr/>
          </p:nvSpPr>
          <p:spPr>
            <a:xfrm>
              <a:off x="707299" y="5799611"/>
              <a:ext cx="4826000" cy="3352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49542" y="6943903"/>
              <a:ext cx="647065" cy="647065"/>
            </a:xfrm>
            <a:custGeom>
              <a:avLst/>
              <a:gdLst/>
              <a:ahLst/>
              <a:cxnLst/>
              <a:rect l="l" t="t" r="r" b="b"/>
              <a:pathLst>
                <a:path w="647064" h="647065">
                  <a:moveTo>
                    <a:pt x="646653" y="0"/>
                  </a:moveTo>
                  <a:lnTo>
                    <a:pt x="8980" y="637672"/>
                  </a:lnTo>
                  <a:lnTo>
                    <a:pt x="0" y="64665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72308" y="7538466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39" h="129540">
                  <a:moveTo>
                    <a:pt x="43103" y="0"/>
                  </a:moveTo>
                  <a:lnTo>
                    <a:pt x="0" y="129311"/>
                  </a:lnTo>
                  <a:lnTo>
                    <a:pt x="129311" y="86207"/>
                  </a:lnTo>
                  <a:lnTo>
                    <a:pt x="431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1360</Words>
  <Application>Microsoft Macintosh PowerPoint</Application>
  <PresentationFormat>กำหนดเอง</PresentationFormat>
  <Paragraphs>127</Paragraphs>
  <Slides>18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18</vt:i4>
      </vt:variant>
    </vt:vector>
  </HeadingPairs>
  <TitlesOfParts>
    <vt:vector size="23" baseType="lpstr">
      <vt:lpstr>Arial</vt:lpstr>
      <vt:lpstr>Calibri</vt:lpstr>
      <vt:lpstr>Noto Sans Thai</vt:lpstr>
      <vt:lpstr>Times New Roman</vt:lpstr>
      <vt:lpstr>Office Theme</vt:lpstr>
      <vt:lpstr>Battle of Neighborhoods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- Bangkok District Clustering</dc:title>
  <cp:lastModifiedBy>RACHATA BURIN</cp:lastModifiedBy>
  <cp:revision>1</cp:revision>
  <dcterms:created xsi:type="dcterms:W3CDTF">2020-06-17T14:47:26Z</dcterms:created>
  <dcterms:modified xsi:type="dcterms:W3CDTF">2020-06-17T14:48:35Z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2020-06-17T00:00:00Z</vt:filetime>
  </property>
  <property fmtid="{D5CDD505-2E9C-101B-9397-08002B2CF9AE}" pid="3" name="Creator">
    <vt:lpwstr>Pages</vt:lpwstr>
  </property>
  <property fmtid="{D5CDD505-2E9C-101B-9397-08002B2CF9AE}" pid="4" name="LastSaved">
    <vt:filetime>2020-06-17T00:00:00Z</vt:filetime>
  </property>
</Properties>
</file>